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59" r:id="rId5"/>
    <p:sldId id="282" r:id="rId6"/>
    <p:sldId id="262" r:id="rId7"/>
    <p:sldId id="274" r:id="rId8"/>
    <p:sldId id="275" r:id="rId9"/>
    <p:sldId id="276" r:id="rId10"/>
    <p:sldId id="263" r:id="rId11"/>
    <p:sldId id="279" r:id="rId12"/>
    <p:sldId id="278" r:id="rId13"/>
    <p:sldId id="264" r:id="rId14"/>
    <p:sldId id="301" r:id="rId15"/>
    <p:sldId id="294" r:id="rId16"/>
    <p:sldId id="265" r:id="rId17"/>
    <p:sldId id="292" r:id="rId18"/>
    <p:sldId id="288" r:id="rId19"/>
    <p:sldId id="283" r:id="rId20"/>
    <p:sldId id="284" r:id="rId21"/>
    <p:sldId id="285" r:id="rId22"/>
    <p:sldId id="291" r:id="rId23"/>
    <p:sldId id="293" r:id="rId24"/>
    <p:sldId id="300" r:id="rId25"/>
    <p:sldId id="286" r:id="rId26"/>
    <p:sldId id="281" r:id="rId27"/>
    <p:sldId id="280" r:id="rId28"/>
    <p:sldId id="290" r:id="rId29"/>
    <p:sldId id="287" r:id="rId30"/>
    <p:sldId id="299" r:id="rId31"/>
    <p:sldId id="30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i T"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0000FF"/>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FD9490-2B1C-41C8-94F5-6EE111E65ADA}" v="138" dt="2024-05-05T16:25:05.7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5" autoAdjust="0"/>
    <p:restoredTop sz="80045" autoAdjust="0"/>
  </p:normalViewPr>
  <p:slideViewPr>
    <p:cSldViewPr snapToGrid="0">
      <p:cViewPr varScale="1">
        <p:scale>
          <a:sx n="48" d="100"/>
          <a:sy n="48" d="100"/>
        </p:scale>
        <p:origin x="34" y="66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3" d="100"/>
          <a:sy n="73" d="100"/>
        </p:scale>
        <p:origin x="2981" y="2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9B215-D7A1-41C7-95D2-DB535309615A}" type="datetimeFigureOut">
              <a:rPr lang="en-GB" smtClean="0"/>
              <a:t>21/07/2024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45EF4-5B2B-4B35-8F26-E219F2A1810E}" type="slidenum">
              <a:rPr lang="en-GB" smtClean="0"/>
              <a:t>‹#›</a:t>
            </a:fld>
            <a:endParaRPr lang="en-GB"/>
          </a:p>
        </p:txBody>
      </p:sp>
    </p:spTree>
    <p:extLst>
      <p:ext uri="{BB962C8B-B14F-4D97-AF65-F5344CB8AC3E}">
        <p14:creationId xmlns:p14="http://schemas.microsoft.com/office/powerpoint/2010/main" val="3842456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algorithm is just a set of steps you need to follow in order to achieve a result. Humans have used them for thousands of years and nature has evolved them because they work. It’s an abstract and loose concept and it’s hard to say what is and is not an algorithm sometimes.</a:t>
            </a:r>
          </a:p>
          <a:p>
            <a:endParaRPr lang="en-GB" dirty="0"/>
          </a:p>
          <a:p>
            <a:r>
              <a:rPr lang="en-GB" dirty="0"/>
              <a:t>But in science and technology certain types of algorithms seem to appear again and again. It’s an enormous field, even bigger than learning programming languages.</a:t>
            </a:r>
          </a:p>
          <a:p>
            <a:endParaRPr lang="en-GB" dirty="0"/>
          </a:p>
          <a:p>
            <a:r>
              <a:rPr lang="en-GB" dirty="0"/>
              <a:t>This is a general introduction to algorithms, as they relate to IT.</a:t>
            </a:r>
          </a:p>
          <a:p>
            <a:endParaRPr lang="en-GB" dirty="0"/>
          </a:p>
          <a:p>
            <a:r>
              <a:rPr lang="en-GB" dirty="0"/>
              <a:t>You already know about algorithms with the coding experience and the life experiences you have</a:t>
            </a:r>
          </a:p>
          <a:p>
            <a:endParaRPr lang="en-GB" dirty="0"/>
          </a:p>
          <a:p>
            <a:r>
              <a:rPr lang="en-GB" dirty="0"/>
              <a:t>What’s missing is maybe the theory behind the experience</a:t>
            </a:r>
          </a:p>
          <a:p>
            <a:endParaRPr lang="en-GB" dirty="0"/>
          </a:p>
          <a:p>
            <a:r>
              <a:rPr lang="en-GB" dirty="0"/>
              <a:t>We’ll put some structure on that knowledge, add some vocabulary to your CV and your conversational skills with an interviewer or a colleague</a:t>
            </a:r>
          </a:p>
        </p:txBody>
      </p:sp>
      <p:sp>
        <p:nvSpPr>
          <p:cNvPr id="4" name="Slide Number Placeholder 3"/>
          <p:cNvSpPr>
            <a:spLocks noGrp="1"/>
          </p:cNvSpPr>
          <p:nvPr>
            <p:ph type="sldNum" sz="quarter" idx="5"/>
          </p:nvPr>
        </p:nvSpPr>
        <p:spPr/>
        <p:txBody>
          <a:bodyPr/>
          <a:lstStyle/>
          <a:p>
            <a:fld id="{44C45EF4-5B2B-4B35-8F26-E219F2A1810E}" type="slidenum">
              <a:rPr lang="en-GB" smtClean="0"/>
              <a:t>1</a:t>
            </a:fld>
            <a:endParaRPr lang="en-GB"/>
          </a:p>
        </p:txBody>
      </p:sp>
    </p:spTree>
    <p:extLst>
      <p:ext uri="{BB962C8B-B14F-4D97-AF65-F5344CB8AC3E}">
        <p14:creationId xmlns:p14="http://schemas.microsoft.com/office/powerpoint/2010/main" val="3612818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10</a:t>
            </a:fld>
            <a:endParaRPr lang="en-GB"/>
          </a:p>
        </p:txBody>
      </p:sp>
    </p:spTree>
    <p:extLst>
      <p:ext uri="{BB962C8B-B14F-4D97-AF65-F5344CB8AC3E}">
        <p14:creationId xmlns:p14="http://schemas.microsoft.com/office/powerpoint/2010/main" val="3894021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middle equation is an example of a pricing formula</a:t>
            </a:r>
          </a:p>
        </p:txBody>
      </p:sp>
      <p:sp>
        <p:nvSpPr>
          <p:cNvPr id="4" name="Slide Number Placeholder 3"/>
          <p:cNvSpPr>
            <a:spLocks noGrp="1"/>
          </p:cNvSpPr>
          <p:nvPr>
            <p:ph type="sldNum" sz="quarter" idx="5"/>
          </p:nvPr>
        </p:nvSpPr>
        <p:spPr/>
        <p:txBody>
          <a:bodyPr/>
          <a:lstStyle/>
          <a:p>
            <a:fld id="{44C45EF4-5B2B-4B35-8F26-E219F2A1810E}" type="slidenum">
              <a:rPr lang="en-GB" smtClean="0"/>
              <a:t>11</a:t>
            </a:fld>
            <a:endParaRPr lang="en-GB"/>
          </a:p>
        </p:txBody>
      </p:sp>
    </p:spTree>
    <p:extLst>
      <p:ext uri="{BB962C8B-B14F-4D97-AF65-F5344CB8AC3E}">
        <p14:creationId xmlns:p14="http://schemas.microsoft.com/office/powerpoint/2010/main" val="4010515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12</a:t>
            </a:fld>
            <a:endParaRPr lang="en-GB"/>
          </a:p>
        </p:txBody>
      </p:sp>
    </p:spTree>
    <p:extLst>
      <p:ext uri="{BB962C8B-B14F-4D97-AF65-F5344CB8AC3E}">
        <p14:creationId xmlns:p14="http://schemas.microsoft.com/office/powerpoint/2010/main" val="230310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13</a:t>
            </a:fld>
            <a:endParaRPr lang="en-GB"/>
          </a:p>
        </p:txBody>
      </p:sp>
    </p:spTree>
    <p:extLst>
      <p:ext uri="{BB962C8B-B14F-4D97-AF65-F5344CB8AC3E}">
        <p14:creationId xmlns:p14="http://schemas.microsoft.com/office/powerpoint/2010/main" val="2532460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14</a:t>
            </a:fld>
            <a:endParaRPr lang="en-GB"/>
          </a:p>
        </p:txBody>
      </p:sp>
    </p:spTree>
    <p:extLst>
      <p:ext uri="{BB962C8B-B14F-4D97-AF65-F5344CB8AC3E}">
        <p14:creationId xmlns:p14="http://schemas.microsoft.com/office/powerpoint/2010/main" val="3057646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Responsive</a:t>
            </a:r>
            <a:r>
              <a:rPr lang="en-GB"/>
              <a:t> algorithm</a:t>
            </a:r>
            <a:endParaRPr lang="en-GB" dirty="0"/>
          </a:p>
          <a:p>
            <a:endParaRPr lang="en-GB" dirty="0"/>
          </a:p>
          <a:p>
            <a:r>
              <a:rPr lang="en-GB"/>
              <a:t>Control algorithm with feedback</a:t>
            </a:r>
            <a:endParaRPr lang="en-GB" dirty="0"/>
          </a:p>
          <a:p>
            <a:endParaRPr lang="en-GB" dirty="0"/>
          </a:p>
          <a:p>
            <a:r>
              <a:rPr lang="en-GB"/>
              <a:t>Swarming algorithm – code is in the individual, rather than the whole system. In fact the galaxy is controlled by laws of physics</a:t>
            </a:r>
            <a:endParaRPr lang="en-GB" dirty="0"/>
          </a:p>
          <a:p>
            <a:endParaRPr lang="en-GB" dirty="0"/>
          </a:p>
          <a:p>
            <a:r>
              <a:rPr lang="en-GB"/>
              <a:t>Flash crash 2010</a:t>
            </a:r>
            <a:endParaRPr lang="en-GB" dirty="0"/>
          </a:p>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15</a:t>
            </a:fld>
            <a:endParaRPr lang="en-GB"/>
          </a:p>
        </p:txBody>
      </p:sp>
    </p:spTree>
    <p:extLst>
      <p:ext uri="{BB962C8B-B14F-4D97-AF65-F5344CB8AC3E}">
        <p14:creationId xmlns:p14="http://schemas.microsoft.com/office/powerpoint/2010/main" val="3196989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Whiteboard exercise – try Microsoft Whiteboard</a:t>
            </a:r>
          </a:p>
        </p:txBody>
      </p:sp>
      <p:sp>
        <p:nvSpPr>
          <p:cNvPr id="4" name="Slide Number Placeholder 3"/>
          <p:cNvSpPr>
            <a:spLocks noGrp="1"/>
          </p:cNvSpPr>
          <p:nvPr>
            <p:ph type="sldNum" sz="quarter" idx="5"/>
          </p:nvPr>
        </p:nvSpPr>
        <p:spPr/>
        <p:txBody>
          <a:bodyPr/>
          <a:lstStyle/>
          <a:p>
            <a:fld id="{44C45EF4-5B2B-4B35-8F26-E219F2A1810E}" type="slidenum">
              <a:rPr lang="en-GB" smtClean="0"/>
              <a:t>16</a:t>
            </a:fld>
            <a:endParaRPr lang="en-GB"/>
          </a:p>
        </p:txBody>
      </p:sp>
    </p:spTree>
    <p:extLst>
      <p:ext uri="{BB962C8B-B14F-4D97-AF65-F5344CB8AC3E}">
        <p14:creationId xmlns:p14="http://schemas.microsoft.com/office/powerpoint/2010/main" val="757814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Left</a:t>
            </a:r>
          </a:p>
          <a:p>
            <a:r>
              <a:rPr lang="en-GB" dirty="0"/>
              <a:t>Scan</a:t>
            </a:r>
          </a:p>
          <a:p>
            <a:r>
              <a:rPr lang="en-GB" dirty="0"/>
              <a:t>Fetch item weight and price</a:t>
            </a:r>
          </a:p>
          <a:p>
            <a:r>
              <a:rPr lang="en-GB" dirty="0"/>
              <a:t>Update expected weight</a:t>
            </a:r>
          </a:p>
          <a:p>
            <a:r>
              <a:rPr lang="en-GB" dirty="0"/>
              <a:t>“Place bag in bagging area”</a:t>
            </a:r>
          </a:p>
          <a:p>
            <a:r>
              <a:rPr lang="en-GB" dirty="0"/>
              <a:t>&lt;-</a:t>
            </a:r>
          </a:p>
          <a:p>
            <a:r>
              <a:rPr lang="en-GB" dirty="0"/>
              <a:t>IDLE wait for item</a:t>
            </a:r>
          </a:p>
          <a:p>
            <a:r>
              <a:rPr lang="en-GB" dirty="0"/>
              <a:t>Weight matches?</a:t>
            </a:r>
          </a:p>
          <a:p>
            <a:r>
              <a:rPr lang="en-GB" dirty="0"/>
              <a:t>N: loop</a:t>
            </a:r>
          </a:p>
          <a:p>
            <a:r>
              <a:rPr lang="en-GB" dirty="0"/>
              <a:t>Y: Update bill</a:t>
            </a:r>
          </a:p>
          <a:p>
            <a:r>
              <a:rPr lang="en-GB" dirty="0"/>
              <a:t>Home</a:t>
            </a:r>
          </a:p>
          <a:p>
            <a:endParaRPr lang="en-GB" dirty="0"/>
          </a:p>
          <a:p>
            <a:r>
              <a:rPr lang="en-GB" dirty="0"/>
              <a:t>Right</a:t>
            </a:r>
          </a:p>
          <a:p>
            <a:r>
              <a:rPr lang="en-GB" dirty="0"/>
              <a:t>Weigh</a:t>
            </a:r>
          </a:p>
          <a:p>
            <a:r>
              <a:rPr lang="en-GB" dirty="0"/>
              <a:t>Weight matches?</a:t>
            </a:r>
          </a:p>
          <a:p>
            <a:r>
              <a:rPr lang="en-GB" dirty="0"/>
              <a:t>N: Unexpected item in bagging area</a:t>
            </a:r>
          </a:p>
          <a:p>
            <a:r>
              <a:rPr lang="en-GB" dirty="0"/>
              <a:t>  IDLE Wait for item removal</a:t>
            </a:r>
          </a:p>
          <a:p>
            <a:r>
              <a:rPr lang="en-GB" dirty="0"/>
              <a:t>  loop</a:t>
            </a:r>
          </a:p>
          <a:p>
            <a:r>
              <a:rPr lang="en-GB" dirty="0"/>
              <a:t>Y: Home</a:t>
            </a:r>
          </a:p>
        </p:txBody>
      </p:sp>
      <p:sp>
        <p:nvSpPr>
          <p:cNvPr id="4" name="Slide Number Placeholder 3"/>
          <p:cNvSpPr>
            <a:spLocks noGrp="1"/>
          </p:cNvSpPr>
          <p:nvPr>
            <p:ph type="sldNum" sz="quarter" idx="5"/>
          </p:nvPr>
        </p:nvSpPr>
        <p:spPr/>
        <p:txBody>
          <a:bodyPr/>
          <a:lstStyle/>
          <a:p>
            <a:fld id="{44C45EF4-5B2B-4B35-8F26-E219F2A1810E}" type="slidenum">
              <a:rPr lang="en-GB" smtClean="0"/>
              <a:t>17</a:t>
            </a:fld>
            <a:endParaRPr lang="en-GB"/>
          </a:p>
        </p:txBody>
      </p:sp>
    </p:spTree>
    <p:extLst>
      <p:ext uri="{BB962C8B-B14F-4D97-AF65-F5344CB8AC3E}">
        <p14:creationId xmlns:p14="http://schemas.microsoft.com/office/powerpoint/2010/main" val="1063144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18</a:t>
            </a:fld>
            <a:endParaRPr lang="en-GB"/>
          </a:p>
        </p:txBody>
      </p:sp>
    </p:spTree>
    <p:extLst>
      <p:ext uri="{BB962C8B-B14F-4D97-AF65-F5344CB8AC3E}">
        <p14:creationId xmlns:p14="http://schemas.microsoft.com/office/powerpoint/2010/main" val="3479950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Find</a:t>
            </a:r>
          </a:p>
          <a:p>
            <a:r>
              <a:rPr lang="en-GB" dirty="0"/>
              <a:t>It’s easier to find a word if your data is sorted from A-Z</a:t>
            </a:r>
          </a:p>
          <a:p>
            <a:endParaRPr lang="en-GB" dirty="0"/>
          </a:p>
          <a:p>
            <a:r>
              <a:rPr lang="en-GB" dirty="0"/>
              <a:t>Missing</a:t>
            </a:r>
          </a:p>
          <a:p>
            <a:r>
              <a:rPr lang="en-GB" dirty="0"/>
              <a:t>Find the missing one from a deck of cards</a:t>
            </a:r>
          </a:p>
          <a:p>
            <a:endParaRPr lang="en-GB" dirty="0"/>
          </a:p>
          <a:p>
            <a:r>
              <a:rPr lang="en-GB" dirty="0"/>
              <a:t>Compare</a:t>
            </a:r>
          </a:p>
          <a:p>
            <a:r>
              <a:rPr lang="en-GB" dirty="0"/>
              <a:t>Do two sets of data contain the same items</a:t>
            </a:r>
          </a:p>
        </p:txBody>
      </p:sp>
      <p:sp>
        <p:nvSpPr>
          <p:cNvPr id="4" name="Slide Number Placeholder 3"/>
          <p:cNvSpPr>
            <a:spLocks noGrp="1"/>
          </p:cNvSpPr>
          <p:nvPr>
            <p:ph type="sldNum" sz="quarter" idx="5"/>
          </p:nvPr>
        </p:nvSpPr>
        <p:spPr/>
        <p:txBody>
          <a:bodyPr/>
          <a:lstStyle/>
          <a:p>
            <a:fld id="{44C45EF4-5B2B-4B35-8F26-E219F2A1810E}" type="slidenum">
              <a:rPr lang="en-GB" smtClean="0"/>
              <a:t>19</a:t>
            </a:fld>
            <a:endParaRPr lang="en-GB"/>
          </a:p>
        </p:txBody>
      </p:sp>
    </p:spTree>
    <p:extLst>
      <p:ext uri="{BB962C8B-B14F-4D97-AF65-F5344CB8AC3E}">
        <p14:creationId xmlns:p14="http://schemas.microsoft.com/office/powerpoint/2010/main" val="2383542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would the audience answer the question? It could be right at any given level of detail.</a:t>
            </a:r>
          </a:p>
          <a:p>
            <a:endParaRPr lang="en-GB" dirty="0"/>
          </a:p>
          <a:p>
            <a:r>
              <a:rPr lang="en-GB" dirty="0"/>
              <a:t>It’s not just interviewees. I’ve come across new joiners who have given this answer.</a:t>
            </a:r>
          </a:p>
          <a:p>
            <a:endParaRPr lang="en-GB" dirty="0"/>
          </a:p>
          <a:p>
            <a:r>
              <a:rPr lang="en-GB" dirty="0"/>
              <a:t>Analogy:</a:t>
            </a:r>
          </a:p>
          <a:p>
            <a:endParaRPr lang="en-GB" dirty="0"/>
          </a:p>
          <a:p>
            <a:r>
              <a:rPr lang="en-GB" dirty="0"/>
              <a:t>If you ask someone, what makes a car go? One might say “the pedal”, another might explain how the engine drives the wheel. Who would you rather employ to build the next car?</a:t>
            </a:r>
          </a:p>
          <a:p>
            <a:endParaRPr lang="en-GB" dirty="0"/>
          </a:p>
          <a:p>
            <a:r>
              <a:rPr lang="en-GB" dirty="0"/>
              <a:t>Both might think they have given the right answer. Because we don’t know what we don’t know.</a:t>
            </a:r>
          </a:p>
        </p:txBody>
      </p:sp>
      <p:sp>
        <p:nvSpPr>
          <p:cNvPr id="4" name="Slide Number Placeholder 3"/>
          <p:cNvSpPr>
            <a:spLocks noGrp="1"/>
          </p:cNvSpPr>
          <p:nvPr>
            <p:ph type="sldNum" sz="quarter" idx="5"/>
          </p:nvPr>
        </p:nvSpPr>
        <p:spPr/>
        <p:txBody>
          <a:bodyPr/>
          <a:lstStyle/>
          <a:p>
            <a:fld id="{44C45EF4-5B2B-4B35-8F26-E219F2A1810E}" type="slidenum">
              <a:rPr lang="en-GB" smtClean="0"/>
              <a:t>2</a:t>
            </a:fld>
            <a:endParaRPr lang="en-GB"/>
          </a:p>
        </p:txBody>
      </p:sp>
    </p:spTree>
    <p:extLst>
      <p:ext uri="{BB962C8B-B14F-4D97-AF65-F5344CB8AC3E}">
        <p14:creationId xmlns:p14="http://schemas.microsoft.com/office/powerpoint/2010/main" val="2302729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similar to how you could sort a hand of cards.</a:t>
            </a:r>
          </a:p>
          <a:p>
            <a:endParaRPr lang="en-GB" dirty="0"/>
          </a:p>
          <a:p>
            <a:r>
              <a:rPr lang="en-GB" dirty="0"/>
              <a:t>One of the simplest algorithms but not for general use. For educational purposes.</a:t>
            </a:r>
          </a:p>
          <a:p>
            <a:endParaRPr lang="en-GB" dirty="0"/>
          </a:p>
          <a:p>
            <a:r>
              <a:rPr lang="en-GB" dirty="0"/>
              <a:t>It’s OK if the data set is already nearly sorted. Like a new item was added to a sorted list.</a:t>
            </a:r>
          </a:p>
          <a:p>
            <a:endParaRPr lang="en-GB" dirty="0"/>
          </a:p>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20</a:t>
            </a:fld>
            <a:endParaRPr lang="en-GB"/>
          </a:p>
        </p:txBody>
      </p:sp>
    </p:spTree>
    <p:extLst>
      <p:ext uri="{BB962C8B-B14F-4D97-AF65-F5344CB8AC3E}">
        <p14:creationId xmlns:p14="http://schemas.microsoft.com/office/powerpoint/2010/main" val="3547311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Don’t play animation first</a:t>
            </a:r>
          </a:p>
          <a:p>
            <a:endParaRPr lang="en-GB" dirty="0"/>
          </a:p>
          <a:p>
            <a:r>
              <a:rPr lang="en-GB" dirty="0"/>
              <a:t>Divide and Conquer</a:t>
            </a:r>
          </a:p>
          <a:p>
            <a:r>
              <a:rPr lang="en-GB" dirty="0"/>
              <a:t>Recursive</a:t>
            </a:r>
          </a:p>
          <a:p>
            <a:r>
              <a:rPr lang="en-GB" dirty="0"/>
              <a:t>Could be multithreaded</a:t>
            </a:r>
          </a:p>
        </p:txBody>
      </p:sp>
      <p:sp>
        <p:nvSpPr>
          <p:cNvPr id="4" name="Slide Number Placeholder 3"/>
          <p:cNvSpPr>
            <a:spLocks noGrp="1"/>
          </p:cNvSpPr>
          <p:nvPr>
            <p:ph type="sldNum" sz="quarter" idx="5"/>
          </p:nvPr>
        </p:nvSpPr>
        <p:spPr/>
        <p:txBody>
          <a:bodyPr/>
          <a:lstStyle/>
          <a:p>
            <a:fld id="{44C45EF4-5B2B-4B35-8F26-E219F2A1810E}" type="slidenum">
              <a:rPr lang="en-GB" smtClean="0"/>
              <a:t>21</a:t>
            </a:fld>
            <a:endParaRPr lang="en-GB"/>
          </a:p>
        </p:txBody>
      </p:sp>
    </p:spTree>
    <p:extLst>
      <p:ext uri="{BB962C8B-B14F-4D97-AF65-F5344CB8AC3E}">
        <p14:creationId xmlns:p14="http://schemas.microsoft.com/office/powerpoint/2010/main" val="1427909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22</a:t>
            </a:fld>
            <a:endParaRPr lang="en-GB"/>
          </a:p>
        </p:txBody>
      </p:sp>
    </p:spTree>
    <p:extLst>
      <p:ext uri="{BB962C8B-B14F-4D97-AF65-F5344CB8AC3E}">
        <p14:creationId xmlns:p14="http://schemas.microsoft.com/office/powerpoint/2010/main" val="2042723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23</a:t>
            </a:fld>
            <a:endParaRPr lang="en-GB"/>
          </a:p>
        </p:txBody>
      </p:sp>
    </p:spTree>
    <p:extLst>
      <p:ext uri="{BB962C8B-B14F-4D97-AF65-F5344CB8AC3E}">
        <p14:creationId xmlns:p14="http://schemas.microsoft.com/office/powerpoint/2010/main" val="4161649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Shuffle</a:t>
            </a:r>
          </a:p>
          <a:p>
            <a:r>
              <a:rPr lang="en-GB" dirty="0"/>
              <a:t>Deal out 5(10, 15, 20) cards face down</a:t>
            </a:r>
          </a:p>
          <a:p>
            <a:r>
              <a:rPr lang="en-GB" dirty="0"/>
              <a:t>You will time how long it takes to sort them:</a:t>
            </a:r>
          </a:p>
          <a:p>
            <a:r>
              <a:rPr lang="en-GB" dirty="0"/>
              <a:t>  only allowed to use two hands</a:t>
            </a:r>
          </a:p>
          <a:p>
            <a:r>
              <a:rPr lang="en-GB" dirty="0"/>
              <a:t>  cards cannot be put down on the table</a:t>
            </a:r>
          </a:p>
          <a:p>
            <a:r>
              <a:rPr lang="en-GB" dirty="0"/>
              <a:t>When clock starts:</a:t>
            </a:r>
          </a:p>
          <a:p>
            <a:r>
              <a:rPr lang="en-GB" dirty="0"/>
              <a:t>  pick up cards and sort them</a:t>
            </a:r>
          </a:p>
          <a:p>
            <a:r>
              <a:rPr lang="en-GB" dirty="0"/>
              <a:t>Look at time when finished and remember it</a:t>
            </a:r>
          </a:p>
          <a:p>
            <a:endParaRPr lang="en-GB" dirty="0"/>
          </a:p>
          <a:p>
            <a:r>
              <a:rPr lang="en-GB" dirty="0"/>
              <a:t>Got to other screen with Excel and Stopwatch</a:t>
            </a:r>
          </a:p>
        </p:txBody>
      </p:sp>
      <p:sp>
        <p:nvSpPr>
          <p:cNvPr id="4" name="Slide Number Placeholder 3"/>
          <p:cNvSpPr>
            <a:spLocks noGrp="1"/>
          </p:cNvSpPr>
          <p:nvPr>
            <p:ph type="sldNum" sz="quarter" idx="5"/>
          </p:nvPr>
        </p:nvSpPr>
        <p:spPr/>
        <p:txBody>
          <a:bodyPr/>
          <a:lstStyle/>
          <a:p>
            <a:fld id="{44C45EF4-5B2B-4B35-8F26-E219F2A1810E}" type="slidenum">
              <a:rPr lang="en-GB" smtClean="0"/>
              <a:t>24</a:t>
            </a:fld>
            <a:endParaRPr lang="en-GB"/>
          </a:p>
        </p:txBody>
      </p:sp>
    </p:spTree>
    <p:extLst>
      <p:ext uri="{BB962C8B-B14F-4D97-AF65-F5344CB8AC3E}">
        <p14:creationId xmlns:p14="http://schemas.microsoft.com/office/powerpoint/2010/main" val="2743292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25</a:t>
            </a:fld>
            <a:endParaRPr lang="en-GB"/>
          </a:p>
        </p:txBody>
      </p:sp>
    </p:spTree>
    <p:extLst>
      <p:ext uri="{BB962C8B-B14F-4D97-AF65-F5344CB8AC3E}">
        <p14:creationId xmlns:p14="http://schemas.microsoft.com/office/powerpoint/2010/main" val="685970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26</a:t>
            </a:fld>
            <a:endParaRPr lang="en-GB"/>
          </a:p>
        </p:txBody>
      </p:sp>
    </p:spTree>
    <p:extLst>
      <p:ext uri="{BB962C8B-B14F-4D97-AF65-F5344CB8AC3E}">
        <p14:creationId xmlns:p14="http://schemas.microsoft.com/office/powerpoint/2010/main" val="1361190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28</a:t>
            </a:fld>
            <a:endParaRPr lang="en-GB"/>
          </a:p>
        </p:txBody>
      </p:sp>
    </p:spTree>
    <p:extLst>
      <p:ext uri="{BB962C8B-B14F-4D97-AF65-F5344CB8AC3E}">
        <p14:creationId xmlns:p14="http://schemas.microsoft.com/office/powerpoint/2010/main" val="368742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endParaRPr lang="en-GB" dirty="0"/>
          </a:p>
          <a:p>
            <a:r>
              <a:rPr lang="en-GB" dirty="0"/>
              <a:t>We need to understand that even though libraries are created to be easy to use, that doesn’t mean there’s no need to understand what is happening under the hood.</a:t>
            </a:r>
          </a:p>
          <a:p>
            <a:endParaRPr lang="en-GB" dirty="0"/>
          </a:p>
          <a:p>
            <a:r>
              <a:rPr lang="en-GB" dirty="0"/>
              <a:t>Why? Because we are engineers, We are not users.</a:t>
            </a:r>
          </a:p>
          <a:p>
            <a:endParaRPr lang="en-GB" dirty="0"/>
          </a:p>
          <a:p>
            <a:r>
              <a:rPr lang="en-GB" dirty="0"/>
              <a:t>We need to understand how the engine works. What makes it perform well or badly. What are the conditions in which it’s designed to work.</a:t>
            </a:r>
          </a:p>
        </p:txBody>
      </p:sp>
      <p:sp>
        <p:nvSpPr>
          <p:cNvPr id="4" name="Slide Number Placeholder 3"/>
          <p:cNvSpPr>
            <a:spLocks noGrp="1"/>
          </p:cNvSpPr>
          <p:nvPr>
            <p:ph type="sldNum" sz="quarter" idx="5"/>
          </p:nvPr>
        </p:nvSpPr>
        <p:spPr/>
        <p:txBody>
          <a:bodyPr/>
          <a:lstStyle/>
          <a:p>
            <a:fld id="{44C45EF4-5B2B-4B35-8F26-E219F2A1810E}" type="slidenum">
              <a:rPr lang="en-GB" smtClean="0"/>
              <a:t>3</a:t>
            </a:fld>
            <a:endParaRPr lang="en-GB"/>
          </a:p>
        </p:txBody>
      </p:sp>
    </p:spTree>
    <p:extLst>
      <p:ext uri="{BB962C8B-B14F-4D97-AF65-F5344CB8AC3E}">
        <p14:creationId xmlns:p14="http://schemas.microsoft.com/office/powerpoint/2010/main" val="3020068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workshops aim to convert you from being programmers who USE packages and libraries into developers with a more holistic understanding of how they work and how they behave.</a:t>
            </a:r>
          </a:p>
          <a:p>
            <a:endParaRPr lang="en-GB" dirty="0"/>
          </a:p>
          <a:p>
            <a:r>
              <a:rPr lang="en-GB" dirty="0"/>
              <a:t>With a deeper understanding of how algorithms in libraries work, you will be able to:</a:t>
            </a:r>
          </a:p>
          <a:p>
            <a:pPr marL="171450" indent="-171450">
              <a:buFont typeface="Arial" panose="020B0604020202020204" pitchFamily="34" charset="0"/>
              <a:buChar char="•"/>
            </a:pPr>
            <a:r>
              <a:rPr lang="en-GB" dirty="0"/>
              <a:t>Solve problems independently</a:t>
            </a:r>
          </a:p>
          <a:p>
            <a:pPr marL="171450" indent="-171450">
              <a:buFont typeface="Arial" panose="020B0604020202020204" pitchFamily="34" charset="0"/>
              <a:buChar char="•"/>
            </a:pPr>
            <a:r>
              <a:rPr lang="en-GB" dirty="0"/>
              <a:t>Make design choices rather than following another analyst’s design</a:t>
            </a:r>
          </a:p>
          <a:p>
            <a:pPr marL="171450" indent="-171450">
              <a:buFont typeface="Arial" panose="020B0604020202020204" pitchFamily="34" charset="0"/>
              <a:buChar char="•"/>
            </a:pPr>
            <a:r>
              <a:rPr lang="en-GB" dirty="0"/>
              <a:t>Have more responsibility and control in the team (the other stack)</a:t>
            </a:r>
          </a:p>
          <a:p>
            <a:pPr>
              <a:buFont typeface="Arial" panose="020B0604020202020204" pitchFamily="34" charset="0"/>
              <a:buNone/>
            </a:pPr>
            <a:endParaRPr lang="en-GB" dirty="0"/>
          </a:p>
          <a:p>
            <a:pPr>
              <a:buFont typeface="Arial" panose="020B0604020202020204" pitchFamily="34" charset="0"/>
              <a:buNone/>
            </a:pPr>
            <a:r>
              <a:rPr lang="en-GB" dirty="0"/>
              <a:t>Your CV will contain phrases like: “good understanding of computer science concepts such as sorting algorithms and data structures”</a:t>
            </a:r>
          </a:p>
          <a:p>
            <a:pPr>
              <a:buFont typeface="Arial" panose="020B0604020202020204" pitchFamily="34" charset="0"/>
              <a:buNone/>
            </a:pPr>
            <a:endParaRPr lang="en-GB" dirty="0"/>
          </a:p>
          <a:p>
            <a:pPr>
              <a:buFont typeface="Arial" panose="020B0604020202020204" pitchFamily="34" charset="0"/>
              <a:buNone/>
            </a:pPr>
            <a:r>
              <a:rPr lang="en-GB" dirty="0"/>
              <a:t>Your interview experience will go something like: </a:t>
            </a:r>
          </a:p>
          <a:p>
            <a:pPr marL="171450" indent="-171450">
              <a:buFont typeface="Arial" panose="020B0604020202020204" pitchFamily="34" charset="0"/>
              <a:buChar char="•"/>
            </a:pPr>
            <a:r>
              <a:rPr lang="en-GB" dirty="0"/>
              <a:t>“What sorting algorithms do you know?”,</a:t>
            </a:r>
          </a:p>
          <a:p>
            <a:pPr marL="171450" indent="-171450">
              <a:buFont typeface="Arial" panose="020B0604020202020204" pitchFamily="34" charset="0"/>
              <a:buChar char="•"/>
            </a:pPr>
            <a:r>
              <a:rPr lang="en-GB" dirty="0"/>
              <a:t>“Well there’s insertions sort….there’s merge sort…”</a:t>
            </a:r>
          </a:p>
          <a:p>
            <a:pPr marL="171450" indent="-171450">
              <a:buFont typeface="Arial" panose="020B0604020202020204" pitchFamily="34" charset="0"/>
              <a:buChar char="•"/>
            </a:pPr>
            <a:r>
              <a:rPr lang="en-GB" dirty="0"/>
              <a:t>“Explain how insertion sort works”</a:t>
            </a:r>
          </a:p>
          <a:p>
            <a:pPr marL="171450" indent="-171450">
              <a:buFont typeface="Arial" panose="020B0604020202020204" pitchFamily="34" charset="0"/>
              <a:buChar char="•"/>
            </a:pPr>
            <a:r>
              <a:rPr lang="en-GB" dirty="0"/>
              <a:t>“Yes of course…..”</a:t>
            </a:r>
          </a:p>
          <a:p>
            <a:pPr marL="171450" indent="-171450">
              <a:buFont typeface="Arial" panose="020B0604020202020204" pitchFamily="34" charset="0"/>
              <a:buChar char="•"/>
            </a:pPr>
            <a:r>
              <a:rPr lang="en-GB" dirty="0"/>
              <a:t>“Would you like me to explain….too?”</a:t>
            </a:r>
          </a:p>
          <a:p>
            <a:pPr>
              <a:buFont typeface="Arial" panose="020B0604020202020204" pitchFamily="34" charset="0"/>
              <a:buNone/>
            </a:pPr>
            <a:r>
              <a:rPr lang="en-GB" dirty="0"/>
              <a:t>You won’t be on the defensive</a:t>
            </a:r>
          </a:p>
          <a:p>
            <a:pPr>
              <a:buFont typeface="Arial" panose="020B0604020202020204" pitchFamily="34" charset="0"/>
              <a:buNone/>
            </a:pPr>
            <a:endParaRPr lang="en-GB" dirty="0"/>
          </a:p>
          <a:p>
            <a:pPr>
              <a:buFont typeface="Arial" panose="020B0604020202020204" pitchFamily="34" charset="0"/>
              <a:buNone/>
            </a:pPr>
            <a:r>
              <a:rPr lang="en-GB" dirty="0"/>
              <a:t>But why do we need to know them once we got the job – there are standard libraries</a:t>
            </a:r>
          </a:p>
          <a:p>
            <a:endParaRPr lang="en-GB" dirty="0"/>
          </a:p>
          <a:p>
            <a:r>
              <a:rPr lang="en-GB" dirty="0"/>
              <a:t>Standard libraries are getting better and better, but to be easy to use they have to be simple to call and general.  So, they have to make compromises. </a:t>
            </a:r>
          </a:p>
          <a:p>
            <a:endParaRPr lang="en-GB" dirty="0"/>
          </a:p>
          <a:p>
            <a:r>
              <a:rPr lang="en-GB" dirty="0"/>
              <a:t>General solutions in general can’t be good at everything, and there will be edge cases where the general solution could be replaced by a simpler solution that is:</a:t>
            </a:r>
          </a:p>
          <a:p>
            <a:pPr marL="171450" indent="-171450">
              <a:buFont typeface="Arial" panose="020B0604020202020204" pitchFamily="34" charset="0"/>
              <a:buChar char="•"/>
            </a:pPr>
            <a:r>
              <a:rPr lang="en-GB" dirty="0"/>
              <a:t>efficient</a:t>
            </a:r>
          </a:p>
          <a:p>
            <a:pPr marL="171450" indent="-171450">
              <a:buFont typeface="Arial" panose="020B0604020202020204" pitchFamily="34" charset="0"/>
              <a:buChar char="•"/>
            </a:pPr>
            <a:r>
              <a:rPr lang="en-GB" dirty="0"/>
              <a:t>Has no external dependencies</a:t>
            </a:r>
          </a:p>
          <a:p>
            <a:pPr marL="171450" indent="-171450">
              <a:buFont typeface="Arial" panose="020B0604020202020204" pitchFamily="34" charset="0"/>
              <a:buChar char="•"/>
            </a:pPr>
            <a:r>
              <a:rPr lang="en-GB" dirty="0"/>
              <a:t>and easy to maintain.</a:t>
            </a:r>
          </a:p>
          <a:p>
            <a:endParaRPr lang="en-GB" dirty="0"/>
          </a:p>
          <a:p>
            <a:r>
              <a:rPr lang="en-GB" dirty="0"/>
              <a:t>You will very rarely have to implement many of these algorithms, but that doesn’t mean it’s not useful to understand them.</a:t>
            </a:r>
          </a:p>
          <a:p>
            <a:endParaRPr lang="en-GB" dirty="0"/>
          </a:p>
          <a:p>
            <a:r>
              <a:rPr lang="en-GB" dirty="0"/>
              <a:t>Example:</a:t>
            </a:r>
          </a:p>
          <a:p>
            <a:r>
              <a:rPr lang="en-GB" dirty="0"/>
              <a:t>If you had to sort a list of a billion Booleans, you wouldn’t just create an array of them and pass them into sort.</a:t>
            </a:r>
          </a:p>
          <a:p>
            <a:r>
              <a:rPr lang="en-GB" dirty="0"/>
              <a:t>Just count the ones and count the zeros.</a:t>
            </a:r>
          </a:p>
        </p:txBody>
      </p:sp>
      <p:sp>
        <p:nvSpPr>
          <p:cNvPr id="4" name="Slide Number Placeholder 3"/>
          <p:cNvSpPr>
            <a:spLocks noGrp="1"/>
          </p:cNvSpPr>
          <p:nvPr>
            <p:ph type="sldNum" sz="quarter" idx="5"/>
          </p:nvPr>
        </p:nvSpPr>
        <p:spPr/>
        <p:txBody>
          <a:bodyPr/>
          <a:lstStyle/>
          <a:p>
            <a:fld id="{44C45EF4-5B2B-4B35-8F26-E219F2A1810E}" type="slidenum">
              <a:rPr lang="en-GB" smtClean="0"/>
              <a:t>4</a:t>
            </a:fld>
            <a:endParaRPr lang="en-GB"/>
          </a:p>
        </p:txBody>
      </p:sp>
    </p:spTree>
    <p:extLst>
      <p:ext uri="{BB962C8B-B14F-4D97-AF65-F5344CB8AC3E}">
        <p14:creationId xmlns:p14="http://schemas.microsoft.com/office/powerpoint/2010/main" val="351865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Search</a:t>
            </a:r>
          </a:p>
          <a:p>
            <a:r>
              <a:rPr lang="en-GB" dirty="0"/>
              <a:t>Google made billions on one web page with one input text field and one button. I don’t think they needed too many html/</a:t>
            </a:r>
            <a:r>
              <a:rPr lang="en-GB" dirty="0" err="1"/>
              <a:t>css</a:t>
            </a:r>
            <a:r>
              <a:rPr lang="en-GB" dirty="0"/>
              <a:t>/</a:t>
            </a:r>
            <a:r>
              <a:rPr lang="en-GB" dirty="0" err="1"/>
              <a:t>javascript</a:t>
            </a:r>
            <a:r>
              <a:rPr lang="en-GB" dirty="0"/>
              <a:t> developers back then.</a:t>
            </a:r>
          </a:p>
          <a:p>
            <a:endParaRPr lang="en-GB" dirty="0"/>
          </a:p>
          <a:p>
            <a:r>
              <a:rPr lang="en-GB" dirty="0"/>
              <a:t>Solve </a:t>
            </a:r>
          </a:p>
          <a:p>
            <a:r>
              <a:rPr lang="en-GB" dirty="0"/>
              <a:t>Some equations are hard for mathematicians to solve. Programs can do it numerically easily</a:t>
            </a:r>
          </a:p>
          <a:p>
            <a:endParaRPr lang="en-GB" dirty="0"/>
          </a:p>
          <a:p>
            <a:r>
              <a:rPr lang="en-GB" dirty="0"/>
              <a:t>Simulate</a:t>
            </a:r>
          </a:p>
          <a:p>
            <a:r>
              <a:rPr lang="en-GB" dirty="0"/>
              <a:t>Architecture</a:t>
            </a:r>
          </a:p>
          <a:p>
            <a:r>
              <a:rPr lang="en-GB" dirty="0"/>
              <a:t>Weather forecasting</a:t>
            </a:r>
          </a:p>
          <a:p>
            <a:r>
              <a:rPr lang="en-GB" dirty="0"/>
              <a:t>Formula 1 racing</a:t>
            </a:r>
          </a:p>
          <a:p>
            <a:endParaRPr lang="en-GB" dirty="0"/>
          </a:p>
          <a:p>
            <a:r>
              <a:rPr lang="en-GB" dirty="0"/>
              <a:t>Optimise</a:t>
            </a:r>
          </a:p>
          <a:p>
            <a:r>
              <a:rPr lang="en-GB" dirty="0"/>
              <a:t>Sports and exercise vs performance</a:t>
            </a:r>
          </a:p>
          <a:p>
            <a:endParaRPr lang="en-GB" dirty="0"/>
          </a:p>
          <a:p>
            <a:r>
              <a:rPr lang="en-GB" dirty="0"/>
              <a:t>Control</a:t>
            </a:r>
          </a:p>
          <a:p>
            <a:r>
              <a:rPr lang="en-GB" dirty="0"/>
              <a:t>Home automation systems</a:t>
            </a:r>
          </a:p>
        </p:txBody>
      </p:sp>
      <p:sp>
        <p:nvSpPr>
          <p:cNvPr id="4" name="Slide Number Placeholder 3"/>
          <p:cNvSpPr>
            <a:spLocks noGrp="1"/>
          </p:cNvSpPr>
          <p:nvPr>
            <p:ph type="sldNum" sz="quarter" idx="5"/>
          </p:nvPr>
        </p:nvSpPr>
        <p:spPr/>
        <p:txBody>
          <a:bodyPr/>
          <a:lstStyle/>
          <a:p>
            <a:fld id="{44C45EF4-5B2B-4B35-8F26-E219F2A1810E}" type="slidenum">
              <a:rPr lang="en-GB" smtClean="0"/>
              <a:t>5</a:t>
            </a:fld>
            <a:endParaRPr lang="en-GB"/>
          </a:p>
        </p:txBody>
      </p:sp>
    </p:spTree>
    <p:extLst>
      <p:ext uri="{BB962C8B-B14F-4D97-AF65-F5344CB8AC3E}">
        <p14:creationId xmlns:p14="http://schemas.microsoft.com/office/powerpoint/2010/main" val="3080526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They</a:t>
            </a:r>
            <a:r>
              <a:rPr lang="en-GB"/>
              <a:t> are a standalone concept.</a:t>
            </a:r>
            <a:endParaRPr lang="en-GB" dirty="0"/>
          </a:p>
          <a:p>
            <a:endParaRPr lang="en-GB" dirty="0"/>
          </a:p>
          <a:p>
            <a:r>
              <a:rPr lang="en-GB"/>
              <a:t>Learning </a:t>
            </a:r>
            <a:r>
              <a:rPr lang="en-GB" dirty="0"/>
              <a:t>algorithms are more tangible than keywords and commands.</a:t>
            </a:r>
          </a:p>
          <a:p>
            <a:endParaRPr lang="en-GB" dirty="0"/>
          </a:p>
          <a:p>
            <a:r>
              <a:rPr lang="en-GB"/>
              <a:t>You </a:t>
            </a:r>
            <a:r>
              <a:rPr lang="en-GB" dirty="0"/>
              <a:t>might find that you find it easier to think about algorithms than programming. Learning one helps the other, it doesn’t need to be one after the other.</a:t>
            </a:r>
          </a:p>
          <a:p>
            <a:endParaRPr lang="en-GB" dirty="0"/>
          </a:p>
          <a:p>
            <a:r>
              <a:rPr lang="en-GB"/>
              <a:t>Half of my job switches I didn’t know the required programming language. (you need to know </a:t>
            </a:r>
            <a:r>
              <a:rPr lang="en-GB" dirty="0"/>
              <a:t>at</a:t>
            </a:r>
            <a:r>
              <a:rPr lang="en-GB"/>
              <a:t> least ONE already though!) </a:t>
            </a:r>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6</a:t>
            </a:fld>
            <a:endParaRPr lang="en-GB"/>
          </a:p>
        </p:txBody>
      </p:sp>
    </p:spTree>
    <p:extLst>
      <p:ext uri="{BB962C8B-B14F-4D97-AF65-F5344CB8AC3E}">
        <p14:creationId xmlns:p14="http://schemas.microsoft.com/office/powerpoint/2010/main" val="366694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Pseudocode: You can just make up your own syntax</a:t>
            </a:r>
          </a:p>
          <a:p>
            <a:endParaRPr lang="en-GB" dirty="0"/>
          </a:p>
          <a:p>
            <a:r>
              <a:rPr lang="en-GB" dirty="0"/>
              <a:t>On the flow chart, the rounded rectangle is a terminator (start/stop), rectangle is a process (something happens), diamond is a decision (if/then/else), circle is a connector. The arrows show the path of the “Program Counter”</a:t>
            </a:r>
          </a:p>
          <a:p>
            <a:endParaRPr lang="en-GB" dirty="0"/>
          </a:p>
          <a:p>
            <a:r>
              <a:rPr lang="en-GB" dirty="0"/>
              <a:t>Do you want a  workshop on “Communicating through Pictures”?</a:t>
            </a:r>
          </a:p>
          <a:p>
            <a:r>
              <a:rPr lang="en-GB" dirty="0"/>
              <a:t>Have you done flow charts? </a:t>
            </a:r>
          </a:p>
          <a:p>
            <a:r>
              <a:rPr lang="en-GB" dirty="0"/>
              <a:t>State diagrams?</a:t>
            </a:r>
          </a:p>
          <a:p>
            <a:r>
              <a:rPr lang="en-GB" dirty="0"/>
              <a:t>ERD?</a:t>
            </a:r>
          </a:p>
          <a:p>
            <a:r>
              <a:rPr lang="en-GB" dirty="0"/>
              <a:t>Object/Class?</a:t>
            </a:r>
          </a:p>
          <a:p>
            <a:endParaRPr lang="en-GB" dirty="0"/>
          </a:p>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7</a:t>
            </a:fld>
            <a:endParaRPr lang="en-GB"/>
          </a:p>
        </p:txBody>
      </p:sp>
    </p:spTree>
    <p:extLst>
      <p:ext uri="{BB962C8B-B14F-4D97-AF65-F5344CB8AC3E}">
        <p14:creationId xmlns:p14="http://schemas.microsoft.com/office/powerpoint/2010/main" val="2719495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Precision in language is a feature of ANY profession anyway</a:t>
            </a:r>
          </a:p>
          <a:p>
            <a:endParaRPr lang="en-GB" dirty="0"/>
          </a:p>
          <a:p>
            <a:r>
              <a:rPr lang="en-GB" dirty="0"/>
              <a:t>Do you need an explanation of difference between imperative and declarative?</a:t>
            </a:r>
          </a:p>
        </p:txBody>
      </p:sp>
      <p:sp>
        <p:nvSpPr>
          <p:cNvPr id="4" name="Slide Number Placeholder 3"/>
          <p:cNvSpPr>
            <a:spLocks noGrp="1"/>
          </p:cNvSpPr>
          <p:nvPr>
            <p:ph type="sldNum" sz="quarter" idx="5"/>
          </p:nvPr>
        </p:nvSpPr>
        <p:spPr/>
        <p:txBody>
          <a:bodyPr/>
          <a:lstStyle/>
          <a:p>
            <a:fld id="{44C45EF4-5B2B-4B35-8F26-E219F2A1810E}" type="slidenum">
              <a:rPr lang="en-GB" smtClean="0"/>
              <a:t>8</a:t>
            </a:fld>
            <a:endParaRPr lang="en-GB"/>
          </a:p>
        </p:txBody>
      </p:sp>
    </p:spTree>
    <p:extLst>
      <p:ext uri="{BB962C8B-B14F-4D97-AF65-F5344CB8AC3E}">
        <p14:creationId xmlns:p14="http://schemas.microsoft.com/office/powerpoint/2010/main" val="1858008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9</a:t>
            </a:fld>
            <a:endParaRPr lang="en-GB"/>
          </a:p>
        </p:txBody>
      </p:sp>
    </p:spTree>
    <p:extLst>
      <p:ext uri="{BB962C8B-B14F-4D97-AF65-F5344CB8AC3E}">
        <p14:creationId xmlns:p14="http://schemas.microsoft.com/office/powerpoint/2010/main" val="428345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8633-8406-6214-E7EA-83B8CB00B1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A6A19A6-82E4-BA7D-F767-CA5A822152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A8FB150-4000-BE17-A290-2F48D41A3280}"/>
              </a:ext>
            </a:extLst>
          </p:cNvPr>
          <p:cNvSpPr>
            <a:spLocks noGrp="1"/>
          </p:cNvSpPr>
          <p:nvPr>
            <p:ph type="dt" sz="half" idx="10"/>
          </p:nvPr>
        </p:nvSpPr>
        <p:spPr/>
        <p:txBody>
          <a:bodyPr/>
          <a:lstStyle/>
          <a:p>
            <a:fld id="{B0ADEDBC-C536-4B5A-AD3F-7D71C8281ABB}" type="datetimeFigureOut">
              <a:rPr lang="en-GB" smtClean="0"/>
              <a:t>21/07/2024</a:t>
            </a:fld>
            <a:endParaRPr lang="en-GB"/>
          </a:p>
        </p:txBody>
      </p:sp>
      <p:sp>
        <p:nvSpPr>
          <p:cNvPr id="5" name="Footer Placeholder 4">
            <a:extLst>
              <a:ext uri="{FF2B5EF4-FFF2-40B4-BE49-F238E27FC236}">
                <a16:creationId xmlns:a16="http://schemas.microsoft.com/office/drawing/2014/main" id="{DC4E83FA-4887-F552-5C11-8313284938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B29D28-1364-41D1-64FD-3DA583D09776}"/>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660386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A119-C627-0337-5C5F-6D7F55CBE70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8C63B70-1A71-29E0-A70C-15ED733DC7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505171D-3674-6B0D-F02C-29A9EBB8180F}"/>
              </a:ext>
            </a:extLst>
          </p:cNvPr>
          <p:cNvSpPr>
            <a:spLocks noGrp="1"/>
          </p:cNvSpPr>
          <p:nvPr>
            <p:ph type="dt" sz="half" idx="10"/>
          </p:nvPr>
        </p:nvSpPr>
        <p:spPr/>
        <p:txBody>
          <a:bodyPr/>
          <a:lstStyle/>
          <a:p>
            <a:fld id="{B0ADEDBC-C536-4B5A-AD3F-7D71C8281ABB}" type="datetimeFigureOut">
              <a:rPr lang="en-GB" smtClean="0"/>
              <a:t>21/07/2024</a:t>
            </a:fld>
            <a:endParaRPr lang="en-GB"/>
          </a:p>
        </p:txBody>
      </p:sp>
      <p:sp>
        <p:nvSpPr>
          <p:cNvPr id="5" name="Footer Placeholder 4">
            <a:extLst>
              <a:ext uri="{FF2B5EF4-FFF2-40B4-BE49-F238E27FC236}">
                <a16:creationId xmlns:a16="http://schemas.microsoft.com/office/drawing/2014/main" id="{5093AA3F-8357-79CF-C3A8-1D39463827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1A959-B54E-D725-E47E-8B77EC1BB44B}"/>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2024552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31B91A-A619-68D5-8D89-32DA30675C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6B6B033-450A-B492-79D2-52BC7BE581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763BAFE-9506-0F33-0918-5CE1562292EF}"/>
              </a:ext>
            </a:extLst>
          </p:cNvPr>
          <p:cNvSpPr>
            <a:spLocks noGrp="1"/>
          </p:cNvSpPr>
          <p:nvPr>
            <p:ph type="dt" sz="half" idx="10"/>
          </p:nvPr>
        </p:nvSpPr>
        <p:spPr/>
        <p:txBody>
          <a:bodyPr/>
          <a:lstStyle/>
          <a:p>
            <a:fld id="{B0ADEDBC-C536-4B5A-AD3F-7D71C8281ABB}" type="datetimeFigureOut">
              <a:rPr lang="en-GB" smtClean="0"/>
              <a:t>21/07/2024</a:t>
            </a:fld>
            <a:endParaRPr lang="en-GB"/>
          </a:p>
        </p:txBody>
      </p:sp>
      <p:sp>
        <p:nvSpPr>
          <p:cNvPr id="5" name="Footer Placeholder 4">
            <a:extLst>
              <a:ext uri="{FF2B5EF4-FFF2-40B4-BE49-F238E27FC236}">
                <a16:creationId xmlns:a16="http://schemas.microsoft.com/office/drawing/2014/main" id="{792C9E1A-6DCD-FEC6-4DAF-4E63925BB3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DB3A4D-916A-BC35-182C-046D9BCECF97}"/>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95258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E9EE-F88A-D534-912B-93827548AA2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47E3DF8-8309-200A-12A6-29A9752011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91ADF1-BB37-CC77-975B-394C5E3E8747}"/>
              </a:ext>
            </a:extLst>
          </p:cNvPr>
          <p:cNvSpPr>
            <a:spLocks noGrp="1"/>
          </p:cNvSpPr>
          <p:nvPr>
            <p:ph type="dt" sz="half" idx="10"/>
          </p:nvPr>
        </p:nvSpPr>
        <p:spPr/>
        <p:txBody>
          <a:bodyPr/>
          <a:lstStyle/>
          <a:p>
            <a:fld id="{B0ADEDBC-C536-4B5A-AD3F-7D71C8281ABB}" type="datetimeFigureOut">
              <a:rPr lang="en-GB" smtClean="0"/>
              <a:t>21/07/2024</a:t>
            </a:fld>
            <a:endParaRPr lang="en-GB"/>
          </a:p>
        </p:txBody>
      </p:sp>
      <p:sp>
        <p:nvSpPr>
          <p:cNvPr id="5" name="Footer Placeholder 4">
            <a:extLst>
              <a:ext uri="{FF2B5EF4-FFF2-40B4-BE49-F238E27FC236}">
                <a16:creationId xmlns:a16="http://schemas.microsoft.com/office/drawing/2014/main" id="{6B66B0F7-60EF-CB69-2828-5E6355F9430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64B1F7-D459-229E-0913-08D3C5C4EDE6}"/>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715535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2808-69FF-428E-42FA-B47D7BB32F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C1F8974-AAD3-0D16-DB49-55715CE3E0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7B41FB-66AE-67B9-73D2-30446E1A6F11}"/>
              </a:ext>
            </a:extLst>
          </p:cNvPr>
          <p:cNvSpPr>
            <a:spLocks noGrp="1"/>
          </p:cNvSpPr>
          <p:nvPr>
            <p:ph type="dt" sz="half" idx="10"/>
          </p:nvPr>
        </p:nvSpPr>
        <p:spPr/>
        <p:txBody>
          <a:bodyPr/>
          <a:lstStyle/>
          <a:p>
            <a:fld id="{B0ADEDBC-C536-4B5A-AD3F-7D71C8281ABB}" type="datetimeFigureOut">
              <a:rPr lang="en-GB" smtClean="0"/>
              <a:t>21/07/2024</a:t>
            </a:fld>
            <a:endParaRPr lang="en-GB"/>
          </a:p>
        </p:txBody>
      </p:sp>
      <p:sp>
        <p:nvSpPr>
          <p:cNvPr id="5" name="Footer Placeholder 4">
            <a:extLst>
              <a:ext uri="{FF2B5EF4-FFF2-40B4-BE49-F238E27FC236}">
                <a16:creationId xmlns:a16="http://schemas.microsoft.com/office/drawing/2014/main" id="{20C06EBA-8AC7-2A9C-702A-E4DA0DABF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B7DE25-3E79-5BD2-F094-EC3222AEED70}"/>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71429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ECAB-B3DD-A7D6-A8C4-A66ED8E194E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B561E81-EEE6-C065-59C8-14126C21B2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22D05E0-F86E-4C91-0F22-2F5BC7D94F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B831E1C-2556-0BA8-3981-31B696BFDD34}"/>
              </a:ext>
            </a:extLst>
          </p:cNvPr>
          <p:cNvSpPr>
            <a:spLocks noGrp="1"/>
          </p:cNvSpPr>
          <p:nvPr>
            <p:ph type="dt" sz="half" idx="10"/>
          </p:nvPr>
        </p:nvSpPr>
        <p:spPr/>
        <p:txBody>
          <a:bodyPr/>
          <a:lstStyle/>
          <a:p>
            <a:fld id="{B0ADEDBC-C536-4B5A-AD3F-7D71C8281ABB}" type="datetimeFigureOut">
              <a:rPr lang="en-GB" smtClean="0"/>
              <a:t>21/07/2024</a:t>
            </a:fld>
            <a:endParaRPr lang="en-GB"/>
          </a:p>
        </p:txBody>
      </p:sp>
      <p:sp>
        <p:nvSpPr>
          <p:cNvPr id="6" name="Footer Placeholder 5">
            <a:extLst>
              <a:ext uri="{FF2B5EF4-FFF2-40B4-BE49-F238E27FC236}">
                <a16:creationId xmlns:a16="http://schemas.microsoft.com/office/drawing/2014/main" id="{AF110648-980B-226F-348B-444ACCDA98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730147E-CB9D-F797-3BA5-E7CDBD6C0408}"/>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076584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29B3-A97D-F089-6112-DB53D85514B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036944-5201-4DCA-9BC4-3D6DDBF429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81E7C9-3192-486F-D183-6E3FFDA664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29567AE-C2B0-0565-18A8-4D03DCBA18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B3C415-934D-08DC-C260-A02AA5A736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B94E15E-1F7D-8DC6-B28C-55D515A68FC6}"/>
              </a:ext>
            </a:extLst>
          </p:cNvPr>
          <p:cNvSpPr>
            <a:spLocks noGrp="1"/>
          </p:cNvSpPr>
          <p:nvPr>
            <p:ph type="dt" sz="half" idx="10"/>
          </p:nvPr>
        </p:nvSpPr>
        <p:spPr/>
        <p:txBody>
          <a:bodyPr/>
          <a:lstStyle/>
          <a:p>
            <a:fld id="{B0ADEDBC-C536-4B5A-AD3F-7D71C8281ABB}" type="datetimeFigureOut">
              <a:rPr lang="en-GB" smtClean="0"/>
              <a:t>21/07/2024</a:t>
            </a:fld>
            <a:endParaRPr lang="en-GB"/>
          </a:p>
        </p:txBody>
      </p:sp>
      <p:sp>
        <p:nvSpPr>
          <p:cNvPr id="8" name="Footer Placeholder 7">
            <a:extLst>
              <a:ext uri="{FF2B5EF4-FFF2-40B4-BE49-F238E27FC236}">
                <a16:creationId xmlns:a16="http://schemas.microsoft.com/office/drawing/2014/main" id="{0DA0F483-B0CE-CB1E-94F6-DB4DC2B8103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D23DE05-7A03-CB17-39E3-3E1182A463A2}"/>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140541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8156-D2F3-04E6-0F80-89D1BB005D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4B3CC7B-9430-264F-513B-DDB04787F1CE}"/>
              </a:ext>
            </a:extLst>
          </p:cNvPr>
          <p:cNvSpPr>
            <a:spLocks noGrp="1"/>
          </p:cNvSpPr>
          <p:nvPr>
            <p:ph type="dt" sz="half" idx="10"/>
          </p:nvPr>
        </p:nvSpPr>
        <p:spPr/>
        <p:txBody>
          <a:bodyPr/>
          <a:lstStyle/>
          <a:p>
            <a:fld id="{B0ADEDBC-C536-4B5A-AD3F-7D71C8281ABB}" type="datetimeFigureOut">
              <a:rPr lang="en-GB" smtClean="0"/>
              <a:t>21/07/2024</a:t>
            </a:fld>
            <a:endParaRPr lang="en-GB"/>
          </a:p>
        </p:txBody>
      </p:sp>
      <p:sp>
        <p:nvSpPr>
          <p:cNvPr id="4" name="Footer Placeholder 3">
            <a:extLst>
              <a:ext uri="{FF2B5EF4-FFF2-40B4-BE49-F238E27FC236}">
                <a16:creationId xmlns:a16="http://schemas.microsoft.com/office/drawing/2014/main" id="{D4DC81BB-AFA5-91FB-FE79-E9BC01D48B9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A8098B4-A673-0ABE-4CBC-7EB70B2FE53A}"/>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863055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B2805-6FF8-AC3E-091D-EF3FD58C8FEE}"/>
              </a:ext>
            </a:extLst>
          </p:cNvPr>
          <p:cNvSpPr>
            <a:spLocks noGrp="1"/>
          </p:cNvSpPr>
          <p:nvPr>
            <p:ph type="dt" sz="half" idx="10"/>
          </p:nvPr>
        </p:nvSpPr>
        <p:spPr/>
        <p:txBody>
          <a:bodyPr/>
          <a:lstStyle/>
          <a:p>
            <a:fld id="{B0ADEDBC-C536-4B5A-AD3F-7D71C8281ABB}" type="datetimeFigureOut">
              <a:rPr lang="en-GB" smtClean="0"/>
              <a:t>21/07/2024</a:t>
            </a:fld>
            <a:endParaRPr lang="en-GB"/>
          </a:p>
        </p:txBody>
      </p:sp>
      <p:sp>
        <p:nvSpPr>
          <p:cNvPr id="3" name="Footer Placeholder 2">
            <a:extLst>
              <a:ext uri="{FF2B5EF4-FFF2-40B4-BE49-F238E27FC236}">
                <a16:creationId xmlns:a16="http://schemas.microsoft.com/office/drawing/2014/main" id="{1151EEB2-B16B-C408-21E4-0EFE590179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F0145C4-FCFB-6B99-290F-4C91E4286037}"/>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4246216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3FF5-1BBF-8E34-2090-7E89E52F08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039F64A-0D00-4E9A-FCC3-341E06AE5A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D8A28DB-A832-2DD1-E2F3-CA824C5572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AE5248-20C3-37A8-F14C-6A7B0A20F812}"/>
              </a:ext>
            </a:extLst>
          </p:cNvPr>
          <p:cNvSpPr>
            <a:spLocks noGrp="1"/>
          </p:cNvSpPr>
          <p:nvPr>
            <p:ph type="dt" sz="half" idx="10"/>
          </p:nvPr>
        </p:nvSpPr>
        <p:spPr/>
        <p:txBody>
          <a:bodyPr/>
          <a:lstStyle/>
          <a:p>
            <a:fld id="{B0ADEDBC-C536-4B5A-AD3F-7D71C8281ABB}" type="datetimeFigureOut">
              <a:rPr lang="en-GB" smtClean="0"/>
              <a:t>21/07/2024</a:t>
            </a:fld>
            <a:endParaRPr lang="en-GB"/>
          </a:p>
        </p:txBody>
      </p:sp>
      <p:sp>
        <p:nvSpPr>
          <p:cNvPr id="6" name="Footer Placeholder 5">
            <a:extLst>
              <a:ext uri="{FF2B5EF4-FFF2-40B4-BE49-F238E27FC236}">
                <a16:creationId xmlns:a16="http://schemas.microsoft.com/office/drawing/2014/main" id="{8CC718FC-6A09-74DA-FCCA-7AB9F8A15D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9BDA5E3-804C-4288-1773-6337B10BEE81}"/>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1071344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F89B-CC81-641F-17F0-DF079A00F5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BE3FEA6-7BA7-8812-6681-53E89BE0AC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160641C-B697-4C4C-7216-9BB40893CF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C7A217-B977-7DD7-635E-256A5522167C}"/>
              </a:ext>
            </a:extLst>
          </p:cNvPr>
          <p:cNvSpPr>
            <a:spLocks noGrp="1"/>
          </p:cNvSpPr>
          <p:nvPr>
            <p:ph type="dt" sz="half" idx="10"/>
          </p:nvPr>
        </p:nvSpPr>
        <p:spPr/>
        <p:txBody>
          <a:bodyPr/>
          <a:lstStyle/>
          <a:p>
            <a:fld id="{B0ADEDBC-C536-4B5A-AD3F-7D71C8281ABB}" type="datetimeFigureOut">
              <a:rPr lang="en-GB" smtClean="0"/>
              <a:t>21/07/2024</a:t>
            </a:fld>
            <a:endParaRPr lang="en-GB"/>
          </a:p>
        </p:txBody>
      </p:sp>
      <p:sp>
        <p:nvSpPr>
          <p:cNvPr id="6" name="Footer Placeholder 5">
            <a:extLst>
              <a:ext uri="{FF2B5EF4-FFF2-40B4-BE49-F238E27FC236}">
                <a16:creationId xmlns:a16="http://schemas.microsoft.com/office/drawing/2014/main" id="{AD873A26-2057-9C99-9381-605EC963027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906ED1-8BB1-9764-BEF4-4955694465B0}"/>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793526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AD9C00-5325-90A9-7227-AC845CD8B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4A2531C-3DC3-AA07-173A-ACA5E00D7A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3472CE-AA8E-565A-6A7E-C049E06A1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0ADEDBC-C536-4B5A-AD3F-7D71C8281ABB}" type="datetimeFigureOut">
              <a:rPr lang="en-GB" smtClean="0"/>
              <a:t>21/07/2024</a:t>
            </a:fld>
            <a:endParaRPr lang="en-GB"/>
          </a:p>
        </p:txBody>
      </p:sp>
      <p:sp>
        <p:nvSpPr>
          <p:cNvPr id="5" name="Footer Placeholder 4">
            <a:extLst>
              <a:ext uri="{FF2B5EF4-FFF2-40B4-BE49-F238E27FC236}">
                <a16:creationId xmlns:a16="http://schemas.microsoft.com/office/drawing/2014/main" id="{6332C25D-B88F-04C7-52F4-0E4D7DA34C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C2E8188-75B2-7867-0586-7FAF647539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F1D64B-5DBB-4E6D-B9E3-C0BB6A1C8771}" type="slidenum">
              <a:rPr lang="en-GB" smtClean="0"/>
              <a:t>‹#›</a:t>
            </a:fld>
            <a:endParaRPr lang="en-GB"/>
          </a:p>
        </p:txBody>
      </p:sp>
    </p:spTree>
    <p:extLst>
      <p:ext uri="{BB962C8B-B14F-4D97-AF65-F5344CB8AC3E}">
        <p14:creationId xmlns:p14="http://schemas.microsoft.com/office/powerpoint/2010/main" val="3319405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wai-t/CompSci/tree/main/ComputerScience/Algorithms_Intr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github.com/wai-t/CompSci/blob/main/ComputerScience/Algorithms_Intro/rock_paper_scissors.j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4CA5-2EF8-1527-D906-CB0EE6CB835D}"/>
              </a:ext>
            </a:extLst>
          </p:cNvPr>
          <p:cNvSpPr>
            <a:spLocks noGrp="1"/>
          </p:cNvSpPr>
          <p:nvPr>
            <p:ph type="ctrTitle"/>
          </p:nvPr>
        </p:nvSpPr>
        <p:spPr/>
        <p:txBody>
          <a:bodyPr/>
          <a:lstStyle/>
          <a:p>
            <a:r>
              <a:rPr lang="en-GB" dirty="0"/>
              <a:t>Algorithms</a:t>
            </a:r>
          </a:p>
        </p:txBody>
      </p:sp>
      <p:sp>
        <p:nvSpPr>
          <p:cNvPr id="3" name="Subtitle 2">
            <a:extLst>
              <a:ext uri="{FF2B5EF4-FFF2-40B4-BE49-F238E27FC236}">
                <a16:creationId xmlns:a16="http://schemas.microsoft.com/office/drawing/2014/main" id="{55ECF20D-E9CE-18FA-C6E0-DBD4E5E958BE}"/>
              </a:ext>
            </a:extLst>
          </p:cNvPr>
          <p:cNvSpPr>
            <a:spLocks noGrp="1"/>
          </p:cNvSpPr>
          <p:nvPr>
            <p:ph type="subTitle" idx="1"/>
          </p:nvPr>
        </p:nvSpPr>
        <p:spPr/>
        <p:txBody>
          <a:bodyPr/>
          <a:lstStyle/>
          <a:p>
            <a:r>
              <a:rPr lang="en-GB" dirty="0"/>
              <a:t>General Introduction</a:t>
            </a:r>
          </a:p>
        </p:txBody>
      </p:sp>
      <p:sp>
        <p:nvSpPr>
          <p:cNvPr id="4" name="TextBox 3">
            <a:extLst>
              <a:ext uri="{FF2B5EF4-FFF2-40B4-BE49-F238E27FC236}">
                <a16:creationId xmlns:a16="http://schemas.microsoft.com/office/drawing/2014/main" id="{C754E453-008F-540B-6204-BB2AF13B2EAD}"/>
              </a:ext>
            </a:extLst>
          </p:cNvPr>
          <p:cNvSpPr txBox="1"/>
          <p:nvPr/>
        </p:nvSpPr>
        <p:spPr>
          <a:xfrm>
            <a:off x="929309" y="5834270"/>
            <a:ext cx="9983856" cy="646331"/>
          </a:xfrm>
          <a:prstGeom prst="rect">
            <a:avLst/>
          </a:prstGeom>
          <a:noFill/>
        </p:spPr>
        <p:txBody>
          <a:bodyPr wrap="square" rtlCol="0">
            <a:spAutoFit/>
          </a:bodyPr>
          <a:lstStyle/>
          <a:p>
            <a:r>
              <a:rPr lang="en-GB" dirty="0"/>
              <a:t>This presentation and other materials can be found at:</a:t>
            </a:r>
          </a:p>
          <a:p>
            <a:r>
              <a:rPr lang="en-GB" dirty="0">
                <a:hlinkClick r:id="rId3"/>
              </a:rPr>
              <a:t>https://github.com/wai-t/CompSci/tree/main/ComputerScience/Algorithms_Intro</a:t>
            </a:r>
            <a:endParaRPr lang="en-GB" dirty="0"/>
          </a:p>
        </p:txBody>
      </p:sp>
    </p:spTree>
    <p:extLst>
      <p:ext uri="{BB962C8B-B14F-4D97-AF65-F5344CB8AC3E}">
        <p14:creationId xmlns:p14="http://schemas.microsoft.com/office/powerpoint/2010/main" val="4236452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 cooking recipe is an algorithm</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Ingredients (i.e. pre-condition of the algorithm)</a:t>
            </a:r>
          </a:p>
          <a:p>
            <a:r>
              <a:rPr lang="en-GB" dirty="0"/>
              <a:t>Instructions:</a:t>
            </a:r>
          </a:p>
          <a:p>
            <a:pPr lvl="1"/>
            <a:r>
              <a:rPr lang="en-GB" dirty="0"/>
              <a:t>Heat the pan</a:t>
            </a:r>
          </a:p>
          <a:p>
            <a:pPr lvl="1"/>
            <a:r>
              <a:rPr lang="en-GB" dirty="0"/>
              <a:t>Fry x until..  (a do/while loop)</a:t>
            </a:r>
          </a:p>
          <a:p>
            <a:pPr lvl="1"/>
            <a:r>
              <a:rPr lang="en-GB" dirty="0"/>
              <a:t>If it’s too thick, add water (an if/then statement)</a:t>
            </a:r>
          </a:p>
          <a:p>
            <a:r>
              <a:rPr lang="en-GB" dirty="0"/>
              <a:t>Just like a computer program, there are:</a:t>
            </a:r>
          </a:p>
          <a:p>
            <a:pPr lvl="1"/>
            <a:r>
              <a:rPr lang="en-GB" dirty="0"/>
              <a:t> types/objects (100g of minced beef)</a:t>
            </a:r>
          </a:p>
          <a:p>
            <a:pPr lvl="1"/>
            <a:r>
              <a:rPr lang="en-GB" dirty="0"/>
              <a:t>statements (including composite and conditional loops, </a:t>
            </a:r>
            <a:r>
              <a:rPr lang="en-GB" dirty="0" err="1"/>
              <a:t>if..then</a:t>
            </a:r>
            <a:r>
              <a:rPr lang="en-GB" dirty="0"/>
              <a:t>, </a:t>
            </a:r>
            <a:r>
              <a:rPr lang="en-GB" dirty="0" err="1"/>
              <a:t>switch..case</a:t>
            </a:r>
            <a:r>
              <a:rPr lang="en-GB" dirty="0"/>
              <a:t>)</a:t>
            </a:r>
          </a:p>
          <a:p>
            <a:pPr lvl="1"/>
            <a:r>
              <a:rPr lang="en-GB" dirty="0"/>
              <a:t>observables/inputs (too thick, browned, boiling…)</a:t>
            </a:r>
          </a:p>
        </p:txBody>
      </p:sp>
      <p:sp>
        <p:nvSpPr>
          <p:cNvPr id="4" name="TextBox 3">
            <a:extLst>
              <a:ext uri="{FF2B5EF4-FFF2-40B4-BE49-F238E27FC236}">
                <a16:creationId xmlns:a16="http://schemas.microsoft.com/office/drawing/2014/main" id="{F4B808C0-CB6F-96DD-CDB2-98D0A21F33D7}"/>
              </a:ext>
            </a:extLst>
          </p:cNvPr>
          <p:cNvSpPr txBox="1"/>
          <p:nvPr/>
        </p:nvSpPr>
        <p:spPr>
          <a:xfrm rot="20026532">
            <a:off x="1231408" y="2274837"/>
            <a:ext cx="9511696" cy="2308324"/>
          </a:xfrm>
          <a:custGeom>
            <a:avLst/>
            <a:gdLst>
              <a:gd name="connsiteX0" fmla="*/ 0 w 9511696"/>
              <a:gd name="connsiteY0" fmla="*/ 0 h 2308324"/>
              <a:gd name="connsiteX1" fmla="*/ 499364 w 9511696"/>
              <a:gd name="connsiteY1" fmla="*/ 0 h 2308324"/>
              <a:gd name="connsiteX2" fmla="*/ 808494 w 9511696"/>
              <a:gd name="connsiteY2" fmla="*/ 0 h 2308324"/>
              <a:gd name="connsiteX3" fmla="*/ 1593209 w 9511696"/>
              <a:gd name="connsiteY3" fmla="*/ 0 h 2308324"/>
              <a:gd name="connsiteX4" fmla="*/ 2092573 w 9511696"/>
              <a:gd name="connsiteY4" fmla="*/ 0 h 2308324"/>
              <a:gd name="connsiteX5" fmla="*/ 2591937 w 9511696"/>
              <a:gd name="connsiteY5" fmla="*/ 0 h 2308324"/>
              <a:gd name="connsiteX6" fmla="*/ 3376652 w 9511696"/>
              <a:gd name="connsiteY6" fmla="*/ 0 h 2308324"/>
              <a:gd name="connsiteX7" fmla="*/ 3780899 w 9511696"/>
              <a:gd name="connsiteY7" fmla="*/ 0 h 2308324"/>
              <a:gd name="connsiteX8" fmla="*/ 4565614 w 9511696"/>
              <a:gd name="connsiteY8" fmla="*/ 0 h 2308324"/>
              <a:gd name="connsiteX9" fmla="*/ 5350329 w 9511696"/>
              <a:gd name="connsiteY9" fmla="*/ 0 h 2308324"/>
              <a:gd name="connsiteX10" fmla="*/ 5944810 w 9511696"/>
              <a:gd name="connsiteY10" fmla="*/ 0 h 2308324"/>
              <a:gd name="connsiteX11" fmla="*/ 6729525 w 9511696"/>
              <a:gd name="connsiteY11" fmla="*/ 0 h 2308324"/>
              <a:gd name="connsiteX12" fmla="*/ 7228889 w 9511696"/>
              <a:gd name="connsiteY12" fmla="*/ 0 h 2308324"/>
              <a:gd name="connsiteX13" fmla="*/ 7728253 w 9511696"/>
              <a:gd name="connsiteY13" fmla="*/ 0 h 2308324"/>
              <a:gd name="connsiteX14" fmla="*/ 8417851 w 9511696"/>
              <a:gd name="connsiteY14" fmla="*/ 0 h 2308324"/>
              <a:gd name="connsiteX15" fmla="*/ 8917215 w 9511696"/>
              <a:gd name="connsiteY15" fmla="*/ 0 h 2308324"/>
              <a:gd name="connsiteX16" fmla="*/ 9511696 w 9511696"/>
              <a:gd name="connsiteY16" fmla="*/ 0 h 2308324"/>
              <a:gd name="connsiteX17" fmla="*/ 9511696 w 9511696"/>
              <a:gd name="connsiteY17" fmla="*/ 623247 h 2308324"/>
              <a:gd name="connsiteX18" fmla="*/ 9511696 w 9511696"/>
              <a:gd name="connsiteY18" fmla="*/ 1223412 h 2308324"/>
              <a:gd name="connsiteX19" fmla="*/ 9511696 w 9511696"/>
              <a:gd name="connsiteY19" fmla="*/ 2308324 h 2308324"/>
              <a:gd name="connsiteX20" fmla="*/ 9202566 w 9511696"/>
              <a:gd name="connsiteY20" fmla="*/ 2308324 h 2308324"/>
              <a:gd name="connsiteX21" fmla="*/ 8417851 w 9511696"/>
              <a:gd name="connsiteY21" fmla="*/ 2308324 h 2308324"/>
              <a:gd name="connsiteX22" fmla="*/ 7823370 w 9511696"/>
              <a:gd name="connsiteY22" fmla="*/ 2308324 h 2308324"/>
              <a:gd name="connsiteX23" fmla="*/ 7419123 w 9511696"/>
              <a:gd name="connsiteY23" fmla="*/ 2308324 h 2308324"/>
              <a:gd name="connsiteX24" fmla="*/ 6824642 w 9511696"/>
              <a:gd name="connsiteY24" fmla="*/ 2308324 h 2308324"/>
              <a:gd name="connsiteX25" fmla="*/ 6515512 w 9511696"/>
              <a:gd name="connsiteY25" fmla="*/ 2308324 h 2308324"/>
              <a:gd name="connsiteX26" fmla="*/ 6206382 w 9511696"/>
              <a:gd name="connsiteY26" fmla="*/ 2308324 h 2308324"/>
              <a:gd name="connsiteX27" fmla="*/ 5611901 w 9511696"/>
              <a:gd name="connsiteY27" fmla="*/ 2308324 h 2308324"/>
              <a:gd name="connsiteX28" fmla="*/ 5207654 w 9511696"/>
              <a:gd name="connsiteY28" fmla="*/ 2308324 h 2308324"/>
              <a:gd name="connsiteX29" fmla="*/ 4518056 w 9511696"/>
              <a:gd name="connsiteY29" fmla="*/ 2308324 h 2308324"/>
              <a:gd name="connsiteX30" fmla="*/ 4113809 w 9511696"/>
              <a:gd name="connsiteY30" fmla="*/ 2308324 h 2308324"/>
              <a:gd name="connsiteX31" fmla="*/ 3424211 w 9511696"/>
              <a:gd name="connsiteY31" fmla="*/ 2308324 h 2308324"/>
              <a:gd name="connsiteX32" fmla="*/ 3115080 w 9511696"/>
              <a:gd name="connsiteY32" fmla="*/ 2308324 h 2308324"/>
              <a:gd name="connsiteX33" fmla="*/ 2425482 w 9511696"/>
              <a:gd name="connsiteY33" fmla="*/ 2308324 h 2308324"/>
              <a:gd name="connsiteX34" fmla="*/ 2021235 w 9511696"/>
              <a:gd name="connsiteY34" fmla="*/ 2308324 h 2308324"/>
              <a:gd name="connsiteX35" fmla="*/ 1712105 w 9511696"/>
              <a:gd name="connsiteY35" fmla="*/ 2308324 h 2308324"/>
              <a:gd name="connsiteX36" fmla="*/ 1307858 w 9511696"/>
              <a:gd name="connsiteY36" fmla="*/ 2308324 h 2308324"/>
              <a:gd name="connsiteX37" fmla="*/ 618260 w 9511696"/>
              <a:gd name="connsiteY37" fmla="*/ 2308324 h 2308324"/>
              <a:gd name="connsiteX38" fmla="*/ 0 w 9511696"/>
              <a:gd name="connsiteY38" fmla="*/ 2308324 h 2308324"/>
              <a:gd name="connsiteX39" fmla="*/ 0 w 9511696"/>
              <a:gd name="connsiteY39" fmla="*/ 1800493 h 2308324"/>
              <a:gd name="connsiteX40" fmla="*/ 0 w 9511696"/>
              <a:gd name="connsiteY40" fmla="*/ 1292661 h 2308324"/>
              <a:gd name="connsiteX41" fmla="*/ 0 w 9511696"/>
              <a:gd name="connsiteY41" fmla="*/ 692497 h 2308324"/>
              <a:gd name="connsiteX42" fmla="*/ 0 w 9511696"/>
              <a:gd name="connsiteY42" fmla="*/ 0 h 230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511696" h="2308324" extrusionOk="0">
                <a:moveTo>
                  <a:pt x="0" y="0"/>
                </a:moveTo>
                <a:cubicBezTo>
                  <a:pt x="229172" y="-47235"/>
                  <a:pt x="345914" y="30052"/>
                  <a:pt x="499364" y="0"/>
                </a:cubicBezTo>
                <a:cubicBezTo>
                  <a:pt x="652814" y="-30052"/>
                  <a:pt x="689112" y="32841"/>
                  <a:pt x="808494" y="0"/>
                </a:cubicBezTo>
                <a:cubicBezTo>
                  <a:pt x="927876" y="-32841"/>
                  <a:pt x="1244671" y="834"/>
                  <a:pt x="1593209" y="0"/>
                </a:cubicBezTo>
                <a:cubicBezTo>
                  <a:pt x="1941748" y="-834"/>
                  <a:pt x="1894745" y="23398"/>
                  <a:pt x="2092573" y="0"/>
                </a:cubicBezTo>
                <a:cubicBezTo>
                  <a:pt x="2290401" y="-23398"/>
                  <a:pt x="2463642" y="32321"/>
                  <a:pt x="2591937" y="0"/>
                </a:cubicBezTo>
                <a:cubicBezTo>
                  <a:pt x="2720232" y="-32321"/>
                  <a:pt x="3176206" y="34635"/>
                  <a:pt x="3376652" y="0"/>
                </a:cubicBezTo>
                <a:cubicBezTo>
                  <a:pt x="3577098" y="-34635"/>
                  <a:pt x="3632226" y="17945"/>
                  <a:pt x="3780899" y="0"/>
                </a:cubicBezTo>
                <a:cubicBezTo>
                  <a:pt x="3929572" y="-17945"/>
                  <a:pt x="4381621" y="82740"/>
                  <a:pt x="4565614" y="0"/>
                </a:cubicBezTo>
                <a:cubicBezTo>
                  <a:pt x="4749607" y="-82740"/>
                  <a:pt x="5001703" y="26624"/>
                  <a:pt x="5350329" y="0"/>
                </a:cubicBezTo>
                <a:cubicBezTo>
                  <a:pt x="5698956" y="-26624"/>
                  <a:pt x="5672678" y="66531"/>
                  <a:pt x="5944810" y="0"/>
                </a:cubicBezTo>
                <a:cubicBezTo>
                  <a:pt x="6216942" y="-66531"/>
                  <a:pt x="6557281" y="68219"/>
                  <a:pt x="6729525" y="0"/>
                </a:cubicBezTo>
                <a:cubicBezTo>
                  <a:pt x="6901769" y="-68219"/>
                  <a:pt x="7011720" y="38820"/>
                  <a:pt x="7228889" y="0"/>
                </a:cubicBezTo>
                <a:cubicBezTo>
                  <a:pt x="7446058" y="-38820"/>
                  <a:pt x="7574684" y="29958"/>
                  <a:pt x="7728253" y="0"/>
                </a:cubicBezTo>
                <a:cubicBezTo>
                  <a:pt x="7881822" y="-29958"/>
                  <a:pt x="8095416" y="26448"/>
                  <a:pt x="8417851" y="0"/>
                </a:cubicBezTo>
                <a:cubicBezTo>
                  <a:pt x="8740286" y="-26448"/>
                  <a:pt x="8673338" y="46441"/>
                  <a:pt x="8917215" y="0"/>
                </a:cubicBezTo>
                <a:cubicBezTo>
                  <a:pt x="9161092" y="-46441"/>
                  <a:pt x="9246143" y="68858"/>
                  <a:pt x="9511696" y="0"/>
                </a:cubicBezTo>
                <a:cubicBezTo>
                  <a:pt x="9515512" y="165778"/>
                  <a:pt x="9448093" y="488118"/>
                  <a:pt x="9511696" y="623247"/>
                </a:cubicBezTo>
                <a:cubicBezTo>
                  <a:pt x="9575299" y="758376"/>
                  <a:pt x="9493733" y="928712"/>
                  <a:pt x="9511696" y="1223412"/>
                </a:cubicBezTo>
                <a:cubicBezTo>
                  <a:pt x="9529659" y="1518112"/>
                  <a:pt x="9485699" y="1839630"/>
                  <a:pt x="9511696" y="2308324"/>
                </a:cubicBezTo>
                <a:cubicBezTo>
                  <a:pt x="9411347" y="2329592"/>
                  <a:pt x="9339482" y="2290113"/>
                  <a:pt x="9202566" y="2308324"/>
                </a:cubicBezTo>
                <a:cubicBezTo>
                  <a:pt x="9065650" y="2326535"/>
                  <a:pt x="8799803" y="2233153"/>
                  <a:pt x="8417851" y="2308324"/>
                </a:cubicBezTo>
                <a:cubicBezTo>
                  <a:pt x="8035900" y="2383495"/>
                  <a:pt x="7957534" y="2273548"/>
                  <a:pt x="7823370" y="2308324"/>
                </a:cubicBezTo>
                <a:cubicBezTo>
                  <a:pt x="7689206" y="2343100"/>
                  <a:pt x="7600743" y="2301255"/>
                  <a:pt x="7419123" y="2308324"/>
                </a:cubicBezTo>
                <a:cubicBezTo>
                  <a:pt x="7237503" y="2315393"/>
                  <a:pt x="7049484" y="2291035"/>
                  <a:pt x="6824642" y="2308324"/>
                </a:cubicBezTo>
                <a:cubicBezTo>
                  <a:pt x="6599800" y="2325613"/>
                  <a:pt x="6655050" y="2293851"/>
                  <a:pt x="6515512" y="2308324"/>
                </a:cubicBezTo>
                <a:cubicBezTo>
                  <a:pt x="6375974" y="2322797"/>
                  <a:pt x="6341358" y="2303742"/>
                  <a:pt x="6206382" y="2308324"/>
                </a:cubicBezTo>
                <a:cubicBezTo>
                  <a:pt x="6071406" y="2312906"/>
                  <a:pt x="5741583" y="2254220"/>
                  <a:pt x="5611901" y="2308324"/>
                </a:cubicBezTo>
                <a:cubicBezTo>
                  <a:pt x="5482219" y="2362428"/>
                  <a:pt x="5351738" y="2306776"/>
                  <a:pt x="5207654" y="2308324"/>
                </a:cubicBezTo>
                <a:cubicBezTo>
                  <a:pt x="5063570" y="2309872"/>
                  <a:pt x="4800723" y="2261545"/>
                  <a:pt x="4518056" y="2308324"/>
                </a:cubicBezTo>
                <a:cubicBezTo>
                  <a:pt x="4235389" y="2355103"/>
                  <a:pt x="4258343" y="2301558"/>
                  <a:pt x="4113809" y="2308324"/>
                </a:cubicBezTo>
                <a:cubicBezTo>
                  <a:pt x="3969275" y="2315090"/>
                  <a:pt x="3596112" y="2264245"/>
                  <a:pt x="3424211" y="2308324"/>
                </a:cubicBezTo>
                <a:cubicBezTo>
                  <a:pt x="3252310" y="2352403"/>
                  <a:pt x="3228398" y="2296389"/>
                  <a:pt x="3115080" y="2308324"/>
                </a:cubicBezTo>
                <a:cubicBezTo>
                  <a:pt x="3001762" y="2320259"/>
                  <a:pt x="2746356" y="2291630"/>
                  <a:pt x="2425482" y="2308324"/>
                </a:cubicBezTo>
                <a:cubicBezTo>
                  <a:pt x="2104608" y="2325018"/>
                  <a:pt x="2164028" y="2295554"/>
                  <a:pt x="2021235" y="2308324"/>
                </a:cubicBezTo>
                <a:cubicBezTo>
                  <a:pt x="1878442" y="2321094"/>
                  <a:pt x="1843041" y="2276227"/>
                  <a:pt x="1712105" y="2308324"/>
                </a:cubicBezTo>
                <a:cubicBezTo>
                  <a:pt x="1581169" y="2340421"/>
                  <a:pt x="1400742" y="2261591"/>
                  <a:pt x="1307858" y="2308324"/>
                </a:cubicBezTo>
                <a:cubicBezTo>
                  <a:pt x="1214974" y="2355057"/>
                  <a:pt x="953672" y="2253136"/>
                  <a:pt x="618260" y="2308324"/>
                </a:cubicBezTo>
                <a:cubicBezTo>
                  <a:pt x="282848" y="2363512"/>
                  <a:pt x="175770" y="2259945"/>
                  <a:pt x="0" y="2308324"/>
                </a:cubicBezTo>
                <a:cubicBezTo>
                  <a:pt x="-51294" y="2159209"/>
                  <a:pt x="51828" y="1997343"/>
                  <a:pt x="0" y="1800493"/>
                </a:cubicBezTo>
                <a:cubicBezTo>
                  <a:pt x="-51828" y="1603643"/>
                  <a:pt x="14794" y="1540957"/>
                  <a:pt x="0" y="1292661"/>
                </a:cubicBezTo>
                <a:cubicBezTo>
                  <a:pt x="-14794" y="1044365"/>
                  <a:pt x="58715" y="886381"/>
                  <a:pt x="0" y="692497"/>
                </a:cubicBezTo>
                <a:cubicBezTo>
                  <a:pt x="-58715" y="498613"/>
                  <a:pt x="47354" y="203287"/>
                  <a:pt x="0" y="0"/>
                </a:cubicBezTo>
                <a:close/>
              </a:path>
            </a:pathLst>
          </a:custGeom>
          <a:noFill/>
          <a:ln w="127000">
            <a:solidFill>
              <a:schemeClr val="accent1">
                <a:shade val="1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sz="7200" dirty="0">
                <a:latin typeface="Britannic Bold" panose="020B0903060703020204" pitchFamily="34" charset="0"/>
              </a:rPr>
              <a:t>Nah! Boring, everyone uses this example</a:t>
            </a:r>
            <a:endParaRPr lang="en-GB" sz="7200" dirty="0">
              <a:latin typeface="Britannic Bold" panose="020B0903060703020204" pitchFamily="34" charset="0"/>
            </a:endParaRPr>
          </a:p>
        </p:txBody>
      </p:sp>
    </p:spTree>
    <p:extLst>
      <p:ext uri="{BB962C8B-B14F-4D97-AF65-F5344CB8AC3E}">
        <p14:creationId xmlns:p14="http://schemas.microsoft.com/office/powerpoint/2010/main" val="133839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Airline seat pricing</a:t>
            </a:r>
          </a:p>
        </p:txBody>
      </p:sp>
      <p:sp>
        <p:nvSpPr>
          <p:cNvPr id="5" name="Flowchart: Terminator 4">
            <a:extLst>
              <a:ext uri="{FF2B5EF4-FFF2-40B4-BE49-F238E27FC236}">
                <a16:creationId xmlns:a16="http://schemas.microsoft.com/office/drawing/2014/main" id="{01B8A022-12B0-1CF7-4500-D93C217FD931}"/>
              </a:ext>
            </a:extLst>
          </p:cNvPr>
          <p:cNvSpPr/>
          <p:nvPr/>
        </p:nvSpPr>
        <p:spPr>
          <a:xfrm>
            <a:off x="903913" y="1729532"/>
            <a:ext cx="4416804"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price of economy seat ticket</a:t>
            </a:r>
            <a:endParaRPr lang="en-GB" dirty="0"/>
          </a:p>
        </p:txBody>
      </p:sp>
      <p:sp>
        <p:nvSpPr>
          <p:cNvPr id="6" name="Flowchart: Decision 5">
            <a:extLst>
              <a:ext uri="{FF2B5EF4-FFF2-40B4-BE49-F238E27FC236}">
                <a16:creationId xmlns:a16="http://schemas.microsoft.com/office/drawing/2014/main" id="{8D917508-E3AA-93C2-25A1-9B6F0C8C5764}"/>
              </a:ext>
            </a:extLst>
          </p:cNvPr>
          <p:cNvSpPr/>
          <p:nvPr/>
        </p:nvSpPr>
        <p:spPr>
          <a:xfrm>
            <a:off x="2160165" y="3007452"/>
            <a:ext cx="1904301" cy="99829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 out?</a:t>
            </a:r>
            <a:endParaRPr lang="en-GB" dirty="0"/>
          </a:p>
        </p:txBody>
      </p:sp>
      <p:sp>
        <p:nvSpPr>
          <p:cNvPr id="8" name="Flowchart: Decision 7">
            <a:extLst>
              <a:ext uri="{FF2B5EF4-FFF2-40B4-BE49-F238E27FC236}">
                <a16:creationId xmlns:a16="http://schemas.microsoft.com/office/drawing/2014/main" id="{329FDB49-0E7D-8F27-9900-1F3C39016B69}"/>
              </a:ext>
            </a:extLst>
          </p:cNvPr>
          <p:cNvSpPr/>
          <p:nvPr/>
        </p:nvSpPr>
        <p:spPr>
          <a:xfrm>
            <a:off x="6551103" y="4005742"/>
            <a:ext cx="1904301" cy="99829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P&gt;0?</a:t>
            </a:r>
            <a:endParaRPr lang="en-GB" dirty="0"/>
          </a:p>
        </p:txBody>
      </p:sp>
      <p:sp>
        <p:nvSpPr>
          <p:cNvPr id="9" name="Flowchart: Terminator 8">
            <a:extLst>
              <a:ext uri="{FF2B5EF4-FFF2-40B4-BE49-F238E27FC236}">
                <a16:creationId xmlns:a16="http://schemas.microsoft.com/office/drawing/2014/main" id="{BDD43444-5A02-CD14-088C-6B4599E8A671}"/>
              </a:ext>
            </a:extLst>
          </p:cNvPr>
          <p:cNvSpPr/>
          <p:nvPr/>
        </p:nvSpPr>
        <p:spPr>
          <a:xfrm>
            <a:off x="257262" y="5089321"/>
            <a:ext cx="2607578"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Quote economy price</a:t>
            </a:r>
            <a:endParaRPr lang="en-GB" dirty="0"/>
          </a:p>
        </p:txBody>
      </p:sp>
      <p:sp>
        <p:nvSpPr>
          <p:cNvPr id="10" name="Flowchart: Terminator 9">
            <a:extLst>
              <a:ext uri="{FF2B5EF4-FFF2-40B4-BE49-F238E27FC236}">
                <a16:creationId xmlns:a16="http://schemas.microsoft.com/office/drawing/2014/main" id="{1D876929-3CB7-128E-0520-4B11A4FFE82F}"/>
              </a:ext>
            </a:extLst>
          </p:cNvPr>
          <p:cNvSpPr/>
          <p:nvPr/>
        </p:nvSpPr>
        <p:spPr>
          <a:xfrm>
            <a:off x="3306660" y="5084819"/>
            <a:ext cx="4256015" cy="69685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Quote </a:t>
            </a:r>
          </a:p>
          <a:p>
            <a:pPr algn="ctr"/>
            <a:r>
              <a:rPr lang="en-US" dirty="0"/>
              <a:t>MAX(economy, (1-P)*business)</a:t>
            </a:r>
            <a:endParaRPr lang="en-GB" dirty="0"/>
          </a:p>
        </p:txBody>
      </p:sp>
      <p:sp>
        <p:nvSpPr>
          <p:cNvPr id="11" name="Flowchart: Terminator 10">
            <a:extLst>
              <a:ext uri="{FF2B5EF4-FFF2-40B4-BE49-F238E27FC236}">
                <a16:creationId xmlns:a16="http://schemas.microsoft.com/office/drawing/2014/main" id="{AFA0B760-BC58-FFC2-A21D-2BBF95AD1D36}"/>
              </a:ext>
            </a:extLst>
          </p:cNvPr>
          <p:cNvSpPr/>
          <p:nvPr/>
        </p:nvSpPr>
        <p:spPr>
          <a:xfrm>
            <a:off x="8204433" y="5084820"/>
            <a:ext cx="2692168"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 out</a:t>
            </a:r>
            <a:endParaRPr lang="en-GB" dirty="0"/>
          </a:p>
        </p:txBody>
      </p:sp>
      <p:cxnSp>
        <p:nvCxnSpPr>
          <p:cNvPr id="13" name="Straight Arrow Connector 12">
            <a:extLst>
              <a:ext uri="{FF2B5EF4-FFF2-40B4-BE49-F238E27FC236}">
                <a16:creationId xmlns:a16="http://schemas.microsoft.com/office/drawing/2014/main" id="{2E906241-087C-CB1D-E346-2EC94FDE1B26}"/>
              </a:ext>
            </a:extLst>
          </p:cNvPr>
          <p:cNvCxnSpPr>
            <a:stCxn id="5" idx="2"/>
            <a:endCxn id="6" idx="0"/>
          </p:cNvCxnSpPr>
          <p:nvPr/>
        </p:nvCxnSpPr>
        <p:spPr>
          <a:xfrm>
            <a:off x="3112315" y="2270622"/>
            <a:ext cx="1" cy="73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Elbow 16">
            <a:extLst>
              <a:ext uri="{FF2B5EF4-FFF2-40B4-BE49-F238E27FC236}">
                <a16:creationId xmlns:a16="http://schemas.microsoft.com/office/drawing/2014/main" id="{70FCF433-BD18-0331-A8FB-236F103C4168}"/>
              </a:ext>
            </a:extLst>
          </p:cNvPr>
          <p:cNvCxnSpPr>
            <a:stCxn id="6" idx="1"/>
            <a:endCxn id="9" idx="0"/>
          </p:cNvCxnSpPr>
          <p:nvPr/>
        </p:nvCxnSpPr>
        <p:spPr>
          <a:xfrm rot="10800000" flipV="1">
            <a:off x="1561051" y="3506597"/>
            <a:ext cx="599114" cy="158272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4661B8F-4639-268B-55E2-F9F77C99F071}"/>
              </a:ext>
            </a:extLst>
          </p:cNvPr>
          <p:cNvCxnSpPr>
            <a:cxnSpLocks/>
            <a:stCxn id="6" idx="3"/>
            <a:endCxn id="3" idx="1"/>
          </p:cNvCxnSpPr>
          <p:nvPr/>
        </p:nvCxnSpPr>
        <p:spPr>
          <a:xfrm flipV="1">
            <a:off x="4064466" y="3490913"/>
            <a:ext cx="1575427" cy="15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19F0FC0-59E7-B84D-4EB3-7593C23D0E2D}"/>
              </a:ext>
            </a:extLst>
          </p:cNvPr>
          <p:cNvCxnSpPr>
            <a:cxnSpLocks/>
            <a:stCxn id="3" idx="2"/>
            <a:endCxn id="8" idx="0"/>
          </p:cNvCxnSpPr>
          <p:nvPr/>
        </p:nvCxnSpPr>
        <p:spPr>
          <a:xfrm>
            <a:off x="7503254" y="3829050"/>
            <a:ext cx="0" cy="176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84AC27BD-311F-FFC9-C51B-3358A93E4373}"/>
              </a:ext>
            </a:extLst>
          </p:cNvPr>
          <p:cNvCxnSpPr>
            <a:cxnSpLocks/>
            <a:stCxn id="8" idx="1"/>
            <a:endCxn id="10" idx="0"/>
          </p:cNvCxnSpPr>
          <p:nvPr/>
        </p:nvCxnSpPr>
        <p:spPr>
          <a:xfrm rot="10800000" flipV="1">
            <a:off x="5434669" y="4504887"/>
            <a:ext cx="1116435" cy="57993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1091A5AB-306D-5FC0-45B0-D6F44AD8CB7E}"/>
              </a:ext>
            </a:extLst>
          </p:cNvPr>
          <p:cNvCxnSpPr>
            <a:cxnSpLocks/>
            <a:stCxn id="8" idx="3"/>
            <a:endCxn id="11" idx="0"/>
          </p:cNvCxnSpPr>
          <p:nvPr/>
        </p:nvCxnSpPr>
        <p:spPr>
          <a:xfrm>
            <a:off x="8455404" y="4504887"/>
            <a:ext cx="1095113" cy="57993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599B43E-5DC6-B594-00E0-2379B8CBDD1B}"/>
              </a:ext>
            </a:extLst>
          </p:cNvPr>
          <p:cNvSpPr txBox="1"/>
          <p:nvPr/>
        </p:nvSpPr>
        <p:spPr>
          <a:xfrm>
            <a:off x="4031960" y="3144174"/>
            <a:ext cx="621483" cy="369332"/>
          </a:xfrm>
          <a:prstGeom prst="rect">
            <a:avLst/>
          </a:prstGeom>
          <a:noFill/>
          <a:ln>
            <a:noFill/>
          </a:ln>
        </p:spPr>
        <p:txBody>
          <a:bodyPr wrap="square" rtlCol="0">
            <a:spAutoFit/>
          </a:bodyPr>
          <a:lstStyle/>
          <a:p>
            <a:r>
              <a:rPr lang="en-US" dirty="0">
                <a:solidFill>
                  <a:schemeClr val="accent1"/>
                </a:solidFill>
              </a:rPr>
              <a:t>Yes</a:t>
            </a:r>
            <a:endParaRPr lang="en-GB" dirty="0">
              <a:solidFill>
                <a:schemeClr val="accent1"/>
              </a:solidFill>
            </a:endParaRPr>
          </a:p>
        </p:txBody>
      </p:sp>
      <p:sp>
        <p:nvSpPr>
          <p:cNvPr id="35" name="TextBox 34">
            <a:extLst>
              <a:ext uri="{FF2B5EF4-FFF2-40B4-BE49-F238E27FC236}">
                <a16:creationId xmlns:a16="http://schemas.microsoft.com/office/drawing/2014/main" id="{1D6D97C1-5E12-2CF4-9893-EA0717E06473}"/>
              </a:ext>
            </a:extLst>
          </p:cNvPr>
          <p:cNvSpPr txBox="1"/>
          <p:nvPr/>
        </p:nvSpPr>
        <p:spPr>
          <a:xfrm>
            <a:off x="8810190" y="4135554"/>
            <a:ext cx="621483" cy="369332"/>
          </a:xfrm>
          <a:prstGeom prst="rect">
            <a:avLst/>
          </a:prstGeom>
          <a:noFill/>
          <a:ln>
            <a:noFill/>
          </a:ln>
        </p:spPr>
        <p:txBody>
          <a:bodyPr wrap="square" rtlCol="0">
            <a:spAutoFit/>
          </a:bodyPr>
          <a:lstStyle/>
          <a:p>
            <a:r>
              <a:rPr lang="en-US" dirty="0">
                <a:solidFill>
                  <a:schemeClr val="accent1"/>
                </a:solidFill>
              </a:rPr>
              <a:t>No</a:t>
            </a:r>
            <a:endParaRPr lang="en-GB" dirty="0">
              <a:solidFill>
                <a:schemeClr val="accent1"/>
              </a:solidFill>
            </a:endParaRPr>
          </a:p>
        </p:txBody>
      </p:sp>
      <p:sp>
        <p:nvSpPr>
          <p:cNvPr id="36" name="TextBox 35">
            <a:extLst>
              <a:ext uri="{FF2B5EF4-FFF2-40B4-BE49-F238E27FC236}">
                <a16:creationId xmlns:a16="http://schemas.microsoft.com/office/drawing/2014/main" id="{55B122BF-A30E-7DF5-29AF-2B7768CCA45F}"/>
              </a:ext>
            </a:extLst>
          </p:cNvPr>
          <p:cNvSpPr txBox="1"/>
          <p:nvPr/>
        </p:nvSpPr>
        <p:spPr>
          <a:xfrm>
            <a:off x="5929619" y="4091620"/>
            <a:ext cx="621483" cy="369332"/>
          </a:xfrm>
          <a:prstGeom prst="rect">
            <a:avLst/>
          </a:prstGeom>
          <a:noFill/>
          <a:ln>
            <a:noFill/>
          </a:ln>
        </p:spPr>
        <p:txBody>
          <a:bodyPr wrap="square" rtlCol="0">
            <a:spAutoFit/>
          </a:bodyPr>
          <a:lstStyle/>
          <a:p>
            <a:r>
              <a:rPr lang="en-US" dirty="0">
                <a:solidFill>
                  <a:schemeClr val="accent1"/>
                </a:solidFill>
              </a:rPr>
              <a:t>Yes</a:t>
            </a:r>
            <a:endParaRPr lang="en-GB" dirty="0">
              <a:solidFill>
                <a:schemeClr val="accent1"/>
              </a:solidFill>
            </a:endParaRPr>
          </a:p>
        </p:txBody>
      </p:sp>
      <p:sp>
        <p:nvSpPr>
          <p:cNvPr id="37" name="TextBox 36">
            <a:extLst>
              <a:ext uri="{FF2B5EF4-FFF2-40B4-BE49-F238E27FC236}">
                <a16:creationId xmlns:a16="http://schemas.microsoft.com/office/drawing/2014/main" id="{AD0EB505-7AB5-AEA5-CF8A-96D3B1A0564A}"/>
              </a:ext>
            </a:extLst>
          </p:cNvPr>
          <p:cNvSpPr txBox="1"/>
          <p:nvPr/>
        </p:nvSpPr>
        <p:spPr>
          <a:xfrm>
            <a:off x="1670219" y="3088746"/>
            <a:ext cx="621483" cy="369332"/>
          </a:xfrm>
          <a:prstGeom prst="rect">
            <a:avLst/>
          </a:prstGeom>
          <a:noFill/>
          <a:ln>
            <a:noFill/>
          </a:ln>
        </p:spPr>
        <p:txBody>
          <a:bodyPr wrap="square" rtlCol="0">
            <a:spAutoFit/>
          </a:bodyPr>
          <a:lstStyle/>
          <a:p>
            <a:r>
              <a:rPr lang="en-US" dirty="0">
                <a:solidFill>
                  <a:schemeClr val="accent1"/>
                </a:solidFill>
              </a:rPr>
              <a:t>No</a:t>
            </a:r>
            <a:endParaRPr lang="en-GB" dirty="0">
              <a:solidFill>
                <a:schemeClr val="accent1"/>
              </a:solidFill>
            </a:endParaRPr>
          </a:p>
        </p:txBody>
      </p:sp>
      <p:sp>
        <p:nvSpPr>
          <p:cNvPr id="3" name="Rectangle 2">
            <a:extLst>
              <a:ext uri="{FF2B5EF4-FFF2-40B4-BE49-F238E27FC236}">
                <a16:creationId xmlns:a16="http://schemas.microsoft.com/office/drawing/2014/main" id="{72F45F28-5277-9DDC-BDF9-34ECECE71200}"/>
              </a:ext>
            </a:extLst>
          </p:cNvPr>
          <p:cNvSpPr/>
          <p:nvPr/>
        </p:nvSpPr>
        <p:spPr>
          <a:xfrm>
            <a:off x="5639893" y="3152776"/>
            <a:ext cx="3726721" cy="6762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probability P of empty seat in business class</a:t>
            </a:r>
            <a:endParaRPr lang="en-GB" dirty="0"/>
          </a:p>
        </p:txBody>
      </p:sp>
    </p:spTree>
    <p:extLst>
      <p:ext uri="{BB962C8B-B14F-4D97-AF65-F5344CB8AC3E}">
        <p14:creationId xmlns:p14="http://schemas.microsoft.com/office/powerpoint/2010/main" val="3496373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5780714" cy="1325563"/>
          </a:xfrm>
        </p:spPr>
        <p:txBody>
          <a:bodyPr/>
          <a:lstStyle/>
          <a:p>
            <a:r>
              <a:rPr lang="en-GB" dirty="0"/>
              <a:t>Traffic light control</a:t>
            </a:r>
          </a:p>
        </p:txBody>
      </p:sp>
      <p:pic>
        <p:nvPicPr>
          <p:cNvPr id="8" name="Picture 7">
            <a:extLst>
              <a:ext uri="{FF2B5EF4-FFF2-40B4-BE49-F238E27FC236}">
                <a16:creationId xmlns:a16="http://schemas.microsoft.com/office/drawing/2014/main" id="{67FD5A17-8E4C-7F86-AEC5-6473592C9FE6}"/>
              </a:ext>
            </a:extLst>
          </p:cNvPr>
          <p:cNvPicPr>
            <a:picLocks noChangeAspect="1"/>
          </p:cNvPicPr>
          <p:nvPr/>
        </p:nvPicPr>
        <p:blipFill>
          <a:blip r:embed="rId3"/>
          <a:stretch>
            <a:fillRect/>
          </a:stretch>
        </p:blipFill>
        <p:spPr>
          <a:xfrm>
            <a:off x="7015993" y="250900"/>
            <a:ext cx="4337807" cy="6424556"/>
          </a:xfrm>
          <a:prstGeom prst="rect">
            <a:avLst/>
          </a:prstGeom>
        </p:spPr>
      </p:pic>
      <p:sp>
        <p:nvSpPr>
          <p:cNvPr id="12" name="TextBox 11">
            <a:extLst>
              <a:ext uri="{FF2B5EF4-FFF2-40B4-BE49-F238E27FC236}">
                <a16:creationId xmlns:a16="http://schemas.microsoft.com/office/drawing/2014/main" id="{255660D0-2C6C-8AAD-7290-1F745448598E}"/>
              </a:ext>
            </a:extLst>
          </p:cNvPr>
          <p:cNvSpPr txBox="1"/>
          <p:nvPr/>
        </p:nvSpPr>
        <p:spPr>
          <a:xfrm>
            <a:off x="417353" y="5723038"/>
            <a:ext cx="6323201" cy="738664"/>
          </a:xfrm>
          <a:prstGeom prst="rect">
            <a:avLst/>
          </a:prstGeom>
          <a:noFill/>
        </p:spPr>
        <p:txBody>
          <a:bodyPr wrap="square">
            <a:spAutoFit/>
          </a:bodyPr>
          <a:lstStyle/>
          <a:p>
            <a:r>
              <a:rPr lang="en-GB" sz="1400" dirty="0"/>
              <a:t>https://www.researchgate.net/publication/328698232_Cooperative-Competitive_Paradigm_in_Traffic_Signal_Synchronization_Based_on_Floating_Car_Data</a:t>
            </a:r>
          </a:p>
        </p:txBody>
      </p:sp>
      <p:sp>
        <p:nvSpPr>
          <p:cNvPr id="13" name="TextBox 12">
            <a:extLst>
              <a:ext uri="{FF2B5EF4-FFF2-40B4-BE49-F238E27FC236}">
                <a16:creationId xmlns:a16="http://schemas.microsoft.com/office/drawing/2014/main" id="{11D96586-0D5C-5E64-4C2B-9C24424D7DC1}"/>
              </a:ext>
            </a:extLst>
          </p:cNvPr>
          <p:cNvSpPr txBox="1"/>
          <p:nvPr/>
        </p:nvSpPr>
        <p:spPr>
          <a:xfrm>
            <a:off x="512838" y="2061029"/>
            <a:ext cx="3537358" cy="3139321"/>
          </a:xfrm>
          <a:prstGeom prst="rect">
            <a:avLst/>
          </a:prstGeom>
          <a:noFill/>
        </p:spPr>
        <p:txBody>
          <a:bodyPr wrap="square" rtlCol="0">
            <a:spAutoFit/>
          </a:bodyPr>
          <a:lstStyle/>
          <a:p>
            <a:r>
              <a:rPr lang="en-US" dirty="0"/>
              <a:t>Research into how to use GPS data from vehicles to optimize the timing of a set of traffic signals in a road network.</a:t>
            </a:r>
          </a:p>
          <a:p>
            <a:endParaRPr lang="en-US" dirty="0"/>
          </a:p>
          <a:p>
            <a:r>
              <a:rPr lang="en-US" dirty="0"/>
              <a:t>The aim could be to improve CO2 emissions, improve journey speed, reduce accidents.</a:t>
            </a:r>
          </a:p>
          <a:p>
            <a:endParaRPr lang="en-US" dirty="0"/>
          </a:p>
          <a:p>
            <a:r>
              <a:rPr lang="en-US" dirty="0"/>
              <a:t>This is an example of a control algorithm.</a:t>
            </a:r>
            <a:endParaRPr lang="en-GB" dirty="0"/>
          </a:p>
        </p:txBody>
      </p:sp>
      <p:pic>
        <p:nvPicPr>
          <p:cNvPr id="1026" name="Picture 2" descr="Image">
            <a:extLst>
              <a:ext uri="{FF2B5EF4-FFF2-40B4-BE49-F238E27FC236}">
                <a16:creationId xmlns:a16="http://schemas.microsoft.com/office/drawing/2014/main" id="{5CD1FDC2-F5AE-EC5E-7ACC-46F83E2803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167" y="2061029"/>
            <a:ext cx="2549387" cy="254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428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More examples:</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7724775" cy="4351338"/>
          </a:xfrm>
        </p:spPr>
        <p:txBody>
          <a:bodyPr rIns="108000">
            <a:normAutofit/>
          </a:bodyPr>
          <a:lstStyle/>
          <a:p>
            <a:r>
              <a:rPr lang="en-GB" dirty="0"/>
              <a:t>Ed Thorp – Blackjack algorithm(1961)</a:t>
            </a:r>
          </a:p>
          <a:p>
            <a:pPr lvl="1"/>
            <a:r>
              <a:rPr lang="en-GB" dirty="0"/>
              <a:t>Was later banned from some Las Vegas Casinos</a:t>
            </a:r>
          </a:p>
          <a:p>
            <a:pPr lvl="1"/>
            <a:r>
              <a:rPr lang="en-GB" dirty="0"/>
              <a:t>Took to wearing disguises to gain entry</a:t>
            </a:r>
          </a:p>
          <a:p>
            <a:pPr lvl="1"/>
            <a:r>
              <a:rPr lang="en-GB" dirty="0"/>
              <a:t>Caused casinos to increase the size of the card deck and  ban portable computers</a:t>
            </a:r>
          </a:p>
          <a:p>
            <a:r>
              <a:rPr lang="en-GB" dirty="0"/>
              <a:t>He went on to found a hedge fund that made 20% every year for 20 years in a row</a:t>
            </a:r>
          </a:p>
          <a:p>
            <a:pPr lvl="1"/>
            <a:r>
              <a:rPr lang="en-GB" dirty="0"/>
              <a:t>One of the pioneers of </a:t>
            </a:r>
            <a:r>
              <a:rPr lang="en-GB" b="1" dirty="0"/>
              <a:t>algorithmic</a:t>
            </a:r>
            <a:r>
              <a:rPr lang="en-GB" dirty="0"/>
              <a:t> trading</a:t>
            </a:r>
          </a:p>
          <a:p>
            <a:pPr lvl="1"/>
            <a:r>
              <a:rPr lang="en-GB" dirty="0"/>
              <a:t>(Maths can make you rich)</a:t>
            </a:r>
          </a:p>
        </p:txBody>
      </p:sp>
      <p:pic>
        <p:nvPicPr>
          <p:cNvPr id="5" name="Picture 4">
            <a:extLst>
              <a:ext uri="{FF2B5EF4-FFF2-40B4-BE49-F238E27FC236}">
                <a16:creationId xmlns:a16="http://schemas.microsoft.com/office/drawing/2014/main" id="{F3D13E46-F404-AB2D-E942-0C36306C404F}"/>
              </a:ext>
            </a:extLst>
          </p:cNvPr>
          <p:cNvPicPr>
            <a:picLocks noChangeAspect="1"/>
          </p:cNvPicPr>
          <p:nvPr/>
        </p:nvPicPr>
        <p:blipFill>
          <a:blip r:embed="rId3"/>
          <a:stretch>
            <a:fillRect/>
          </a:stretch>
        </p:blipFill>
        <p:spPr>
          <a:xfrm>
            <a:off x="8410989" y="0"/>
            <a:ext cx="3453433" cy="6858000"/>
          </a:xfrm>
          <a:prstGeom prst="rect">
            <a:avLst/>
          </a:prstGeom>
        </p:spPr>
      </p:pic>
    </p:spTree>
    <p:extLst>
      <p:ext uri="{BB962C8B-B14F-4D97-AF65-F5344CB8AC3E}">
        <p14:creationId xmlns:p14="http://schemas.microsoft.com/office/powerpoint/2010/main" val="279874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7C7E-2D43-29A7-70A0-C56A4CCCB728}"/>
              </a:ext>
            </a:extLst>
          </p:cNvPr>
          <p:cNvSpPr>
            <a:spLocks noGrp="1"/>
          </p:cNvSpPr>
          <p:nvPr>
            <p:ph type="title"/>
          </p:nvPr>
        </p:nvSpPr>
        <p:spPr>
          <a:xfrm>
            <a:off x="533400" y="308680"/>
            <a:ext cx="10515600" cy="1325563"/>
          </a:xfrm>
        </p:spPr>
        <p:txBody>
          <a:bodyPr/>
          <a:lstStyle/>
          <a:p>
            <a:r>
              <a:rPr lang="en-GB" dirty="0"/>
              <a:t>Bluetooth LE</a:t>
            </a:r>
          </a:p>
        </p:txBody>
      </p:sp>
      <p:grpSp>
        <p:nvGrpSpPr>
          <p:cNvPr id="19" name="Group 18">
            <a:extLst>
              <a:ext uri="{FF2B5EF4-FFF2-40B4-BE49-F238E27FC236}">
                <a16:creationId xmlns:a16="http://schemas.microsoft.com/office/drawing/2014/main" id="{F41084A3-7F5F-FE33-04C9-A308D121AADE}"/>
              </a:ext>
            </a:extLst>
          </p:cNvPr>
          <p:cNvGrpSpPr/>
          <p:nvPr/>
        </p:nvGrpSpPr>
        <p:grpSpPr>
          <a:xfrm>
            <a:off x="2723246" y="2611054"/>
            <a:ext cx="9255190" cy="3891744"/>
            <a:chOff x="1004812" y="1368878"/>
            <a:chExt cx="9255190" cy="3891744"/>
          </a:xfrm>
        </p:grpSpPr>
        <p:pic>
          <p:nvPicPr>
            <p:cNvPr id="7" name="Picture 6">
              <a:extLst>
                <a:ext uri="{FF2B5EF4-FFF2-40B4-BE49-F238E27FC236}">
                  <a16:creationId xmlns:a16="http://schemas.microsoft.com/office/drawing/2014/main" id="{1E699369-C7EC-0845-16C1-F0340F2437BF}"/>
                </a:ext>
              </a:extLst>
            </p:cNvPr>
            <p:cNvPicPr>
              <a:picLocks noChangeAspect="1"/>
            </p:cNvPicPr>
            <p:nvPr/>
          </p:nvPicPr>
          <p:blipFill>
            <a:blip r:embed="rId3"/>
            <a:stretch>
              <a:fillRect/>
            </a:stretch>
          </p:blipFill>
          <p:spPr>
            <a:xfrm>
              <a:off x="1004812" y="2652889"/>
              <a:ext cx="9255190" cy="2607733"/>
            </a:xfrm>
            <a:prstGeom prst="rect">
              <a:avLst/>
            </a:prstGeom>
          </p:spPr>
        </p:pic>
        <p:sp>
          <p:nvSpPr>
            <p:cNvPr id="8" name="Arrow: Curved Down 7">
              <a:extLst>
                <a:ext uri="{FF2B5EF4-FFF2-40B4-BE49-F238E27FC236}">
                  <a16:creationId xmlns:a16="http://schemas.microsoft.com/office/drawing/2014/main" id="{585658D0-DD94-A126-A9A4-9744C9F80E5D}"/>
                </a:ext>
              </a:extLst>
            </p:cNvPr>
            <p:cNvSpPr/>
            <p:nvPr/>
          </p:nvSpPr>
          <p:spPr>
            <a:xfrm>
              <a:off x="2709332" y="2325511"/>
              <a:ext cx="1343379" cy="38382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Arrow: Curved Down 10">
              <a:extLst>
                <a:ext uri="{FF2B5EF4-FFF2-40B4-BE49-F238E27FC236}">
                  <a16:creationId xmlns:a16="http://schemas.microsoft.com/office/drawing/2014/main" id="{A2243FC4-9DB9-59D8-76AB-D308501281F6}"/>
                </a:ext>
              </a:extLst>
            </p:cNvPr>
            <p:cNvSpPr/>
            <p:nvPr/>
          </p:nvSpPr>
          <p:spPr>
            <a:xfrm>
              <a:off x="4035777" y="2342444"/>
              <a:ext cx="1343379" cy="38382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Arrow: Curved Down 11">
              <a:extLst>
                <a:ext uri="{FF2B5EF4-FFF2-40B4-BE49-F238E27FC236}">
                  <a16:creationId xmlns:a16="http://schemas.microsoft.com/office/drawing/2014/main" id="{AB6360B7-EB9D-393D-45EF-BA47C7A4A6D5}"/>
                </a:ext>
              </a:extLst>
            </p:cNvPr>
            <p:cNvSpPr/>
            <p:nvPr/>
          </p:nvSpPr>
          <p:spPr>
            <a:xfrm>
              <a:off x="5356576" y="2342444"/>
              <a:ext cx="1343379" cy="38382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 name="TextBox 12">
              <a:extLst>
                <a:ext uri="{FF2B5EF4-FFF2-40B4-BE49-F238E27FC236}">
                  <a16:creationId xmlns:a16="http://schemas.microsoft.com/office/drawing/2014/main" id="{8B2D8793-E23D-3501-670B-6E10912D584F}"/>
                </a:ext>
              </a:extLst>
            </p:cNvPr>
            <p:cNvSpPr txBox="1"/>
            <p:nvPr/>
          </p:nvSpPr>
          <p:spPr>
            <a:xfrm>
              <a:off x="1853104" y="1368878"/>
              <a:ext cx="3239911" cy="923330"/>
            </a:xfrm>
            <a:prstGeom prst="rect">
              <a:avLst/>
            </a:prstGeom>
            <a:noFill/>
          </p:spPr>
          <p:txBody>
            <a:bodyPr wrap="square" rtlCol="0">
              <a:spAutoFit/>
            </a:bodyPr>
            <a:lstStyle/>
            <a:p>
              <a:r>
                <a:rPr lang="en-GB" dirty="0"/>
                <a:t>Device pairs synchronise hops to avoid interference with other devices in the area, </a:t>
              </a:r>
              <a:r>
                <a:rPr lang="en-GB" dirty="0" err="1"/>
                <a:t>incl</a:t>
              </a:r>
              <a:r>
                <a:rPr lang="en-GB" dirty="0"/>
                <a:t> Wi-Fi</a:t>
              </a:r>
            </a:p>
          </p:txBody>
        </p:sp>
        <p:sp>
          <p:nvSpPr>
            <p:cNvPr id="17" name="TextBox 16">
              <a:extLst>
                <a:ext uri="{FF2B5EF4-FFF2-40B4-BE49-F238E27FC236}">
                  <a16:creationId xmlns:a16="http://schemas.microsoft.com/office/drawing/2014/main" id="{01B0DDE9-EC6B-6DAA-1905-DEDDF126F646}"/>
                </a:ext>
              </a:extLst>
            </p:cNvPr>
            <p:cNvSpPr txBox="1"/>
            <p:nvPr/>
          </p:nvSpPr>
          <p:spPr>
            <a:xfrm>
              <a:off x="6942667" y="1377244"/>
              <a:ext cx="2799645" cy="1477328"/>
            </a:xfrm>
            <a:prstGeom prst="rect">
              <a:avLst/>
            </a:prstGeom>
            <a:noFill/>
          </p:spPr>
          <p:txBody>
            <a:bodyPr wrap="square" rtlCol="0">
              <a:spAutoFit/>
            </a:bodyPr>
            <a:lstStyle/>
            <a:p>
              <a:r>
                <a:rPr lang="en-GB" dirty="0"/>
                <a:t>On connect, a hop size N is agreed. They use 37 channels (a prime number). Why a prime number?</a:t>
              </a:r>
            </a:p>
          </p:txBody>
        </p:sp>
      </p:grpSp>
      <p:sp>
        <p:nvSpPr>
          <p:cNvPr id="53" name="TextBox 52">
            <a:extLst>
              <a:ext uri="{FF2B5EF4-FFF2-40B4-BE49-F238E27FC236}">
                <a16:creationId xmlns:a16="http://schemas.microsoft.com/office/drawing/2014/main" id="{194B9793-C855-687B-4429-CABFD3749466}"/>
              </a:ext>
            </a:extLst>
          </p:cNvPr>
          <p:cNvSpPr txBox="1"/>
          <p:nvPr/>
        </p:nvSpPr>
        <p:spPr>
          <a:xfrm>
            <a:off x="570016" y="2637998"/>
            <a:ext cx="2731324" cy="830997"/>
          </a:xfrm>
          <a:prstGeom prst="rect">
            <a:avLst/>
          </a:prstGeom>
          <a:noFill/>
        </p:spPr>
        <p:txBody>
          <a:bodyPr wrap="square" rtlCol="0">
            <a:spAutoFit/>
          </a:bodyPr>
          <a:lstStyle/>
          <a:p>
            <a:r>
              <a:rPr lang="en-GB" sz="2400" dirty="0"/>
              <a:t>An algorithm to save power </a:t>
            </a:r>
          </a:p>
        </p:txBody>
      </p:sp>
      <p:grpSp>
        <p:nvGrpSpPr>
          <p:cNvPr id="65" name="Group 64">
            <a:extLst>
              <a:ext uri="{FF2B5EF4-FFF2-40B4-BE49-F238E27FC236}">
                <a16:creationId xmlns:a16="http://schemas.microsoft.com/office/drawing/2014/main" id="{A4EF8403-E814-F139-EBAF-9D716E48172E}"/>
              </a:ext>
            </a:extLst>
          </p:cNvPr>
          <p:cNvGrpSpPr/>
          <p:nvPr/>
        </p:nvGrpSpPr>
        <p:grpSpPr>
          <a:xfrm>
            <a:off x="473336" y="440267"/>
            <a:ext cx="10402644" cy="2072496"/>
            <a:chOff x="473336" y="440267"/>
            <a:chExt cx="10402644" cy="2072496"/>
          </a:xfrm>
        </p:grpSpPr>
        <p:grpSp>
          <p:nvGrpSpPr>
            <p:cNvPr id="52" name="Group 51">
              <a:extLst>
                <a:ext uri="{FF2B5EF4-FFF2-40B4-BE49-F238E27FC236}">
                  <a16:creationId xmlns:a16="http://schemas.microsoft.com/office/drawing/2014/main" id="{F831C8B6-5556-70DA-EB41-DFE7B346C68D}"/>
                </a:ext>
              </a:extLst>
            </p:cNvPr>
            <p:cNvGrpSpPr/>
            <p:nvPr/>
          </p:nvGrpSpPr>
          <p:grpSpPr>
            <a:xfrm>
              <a:off x="473336" y="1312434"/>
              <a:ext cx="10402644" cy="1200329"/>
              <a:chOff x="441064" y="1506071"/>
              <a:chExt cx="10402644" cy="1200329"/>
            </a:xfrm>
          </p:grpSpPr>
          <p:grpSp>
            <p:nvGrpSpPr>
              <p:cNvPr id="50" name="Group 49">
                <a:extLst>
                  <a:ext uri="{FF2B5EF4-FFF2-40B4-BE49-F238E27FC236}">
                    <a16:creationId xmlns:a16="http://schemas.microsoft.com/office/drawing/2014/main" id="{6FBC54B1-1085-5044-54CB-E63ED1D81B39}"/>
                  </a:ext>
                </a:extLst>
              </p:cNvPr>
              <p:cNvGrpSpPr/>
              <p:nvPr/>
            </p:nvGrpSpPr>
            <p:grpSpPr>
              <a:xfrm>
                <a:off x="4840941" y="1624406"/>
                <a:ext cx="6002767" cy="782907"/>
                <a:chOff x="699247" y="1947135"/>
                <a:chExt cx="6002767" cy="782907"/>
              </a:xfrm>
            </p:grpSpPr>
            <p:cxnSp>
              <p:nvCxnSpPr>
                <p:cNvPr id="22" name="Connector: Elbow 21">
                  <a:extLst>
                    <a:ext uri="{FF2B5EF4-FFF2-40B4-BE49-F238E27FC236}">
                      <a16:creationId xmlns:a16="http://schemas.microsoft.com/office/drawing/2014/main" id="{A60A86F8-3D96-5BF3-15A9-DD901F900CAB}"/>
                    </a:ext>
                  </a:extLst>
                </p:cNvPr>
                <p:cNvCxnSpPr>
                  <a:cxnSpLocks/>
                </p:cNvCxnSpPr>
                <p:nvPr/>
              </p:nvCxnSpPr>
              <p:spPr>
                <a:xfrm>
                  <a:off x="2415822" y="1964267"/>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4E09520B-D13D-E416-A33F-D048B255C7CE}"/>
                    </a:ext>
                  </a:extLst>
                </p:cNvPr>
                <p:cNvCxnSpPr>
                  <a:cxnSpLocks/>
                </p:cNvCxnSpPr>
                <p:nvPr/>
              </p:nvCxnSpPr>
              <p:spPr>
                <a:xfrm flipV="1">
                  <a:off x="2814300" y="1964050"/>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95A91951-51CB-361D-3F7F-DEC55DEEEDAF}"/>
                    </a:ext>
                  </a:extLst>
                </p:cNvPr>
                <p:cNvCxnSpPr>
                  <a:cxnSpLocks/>
                </p:cNvCxnSpPr>
                <p:nvPr/>
              </p:nvCxnSpPr>
              <p:spPr>
                <a:xfrm>
                  <a:off x="3013212" y="1967433"/>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26" name="Connector: Elbow 25">
                  <a:extLst>
                    <a:ext uri="{FF2B5EF4-FFF2-40B4-BE49-F238E27FC236}">
                      <a16:creationId xmlns:a16="http://schemas.microsoft.com/office/drawing/2014/main" id="{3ACDD6D9-0555-8986-B74C-1444956C54FB}"/>
                    </a:ext>
                  </a:extLst>
                </p:cNvPr>
                <p:cNvCxnSpPr>
                  <a:cxnSpLocks/>
                </p:cNvCxnSpPr>
                <p:nvPr/>
              </p:nvCxnSpPr>
              <p:spPr>
                <a:xfrm flipV="1">
                  <a:off x="3419830" y="1967216"/>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0B355A61-7CAB-DBCE-6CBF-7CCDFD13B4EF}"/>
                    </a:ext>
                  </a:extLst>
                </p:cNvPr>
                <p:cNvCxnSpPr>
                  <a:cxnSpLocks/>
                </p:cNvCxnSpPr>
                <p:nvPr/>
              </p:nvCxnSpPr>
              <p:spPr>
                <a:xfrm>
                  <a:off x="1819337" y="1962006"/>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28" name="Connector: Elbow 27">
                  <a:extLst>
                    <a:ext uri="{FF2B5EF4-FFF2-40B4-BE49-F238E27FC236}">
                      <a16:creationId xmlns:a16="http://schemas.microsoft.com/office/drawing/2014/main" id="{12B9B717-53CE-61C7-81C6-3FEAE762F9F9}"/>
                    </a:ext>
                  </a:extLst>
                </p:cNvPr>
                <p:cNvCxnSpPr>
                  <a:cxnSpLocks/>
                </p:cNvCxnSpPr>
                <p:nvPr/>
              </p:nvCxnSpPr>
              <p:spPr>
                <a:xfrm flipV="1">
                  <a:off x="2217815" y="1961789"/>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29" name="Connector: Elbow 28">
                  <a:extLst>
                    <a:ext uri="{FF2B5EF4-FFF2-40B4-BE49-F238E27FC236}">
                      <a16:creationId xmlns:a16="http://schemas.microsoft.com/office/drawing/2014/main" id="{942B91AB-C84B-CD8D-03AB-C3F2EFCF39FC}"/>
                    </a:ext>
                  </a:extLst>
                </p:cNvPr>
                <p:cNvCxnSpPr>
                  <a:cxnSpLocks/>
                </p:cNvCxnSpPr>
                <p:nvPr/>
              </p:nvCxnSpPr>
              <p:spPr>
                <a:xfrm>
                  <a:off x="4226081" y="1970146"/>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88B7B297-DB77-3BC8-EDEC-521FBE5F43E6}"/>
                    </a:ext>
                  </a:extLst>
                </p:cNvPr>
                <p:cNvCxnSpPr>
                  <a:cxnSpLocks/>
                </p:cNvCxnSpPr>
                <p:nvPr/>
              </p:nvCxnSpPr>
              <p:spPr>
                <a:xfrm flipV="1">
                  <a:off x="4624559" y="1969929"/>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31" name="Connector: Elbow 30">
                  <a:extLst>
                    <a:ext uri="{FF2B5EF4-FFF2-40B4-BE49-F238E27FC236}">
                      <a16:creationId xmlns:a16="http://schemas.microsoft.com/office/drawing/2014/main" id="{6F9E8F40-B9FB-9EDE-5CF0-455946AED30D}"/>
                    </a:ext>
                  </a:extLst>
                </p:cNvPr>
                <p:cNvCxnSpPr>
                  <a:cxnSpLocks/>
                </p:cNvCxnSpPr>
                <p:nvPr/>
              </p:nvCxnSpPr>
              <p:spPr>
                <a:xfrm>
                  <a:off x="4823471" y="1973312"/>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189D41F3-D296-5F18-0E25-B8E0AC5152BC}"/>
                    </a:ext>
                  </a:extLst>
                </p:cNvPr>
                <p:cNvCxnSpPr>
                  <a:cxnSpLocks/>
                </p:cNvCxnSpPr>
                <p:nvPr/>
              </p:nvCxnSpPr>
              <p:spPr>
                <a:xfrm flipV="1">
                  <a:off x="5230089" y="1973095"/>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33" name="Connector: Elbow 32">
                  <a:extLst>
                    <a:ext uri="{FF2B5EF4-FFF2-40B4-BE49-F238E27FC236}">
                      <a16:creationId xmlns:a16="http://schemas.microsoft.com/office/drawing/2014/main" id="{9E57C1E7-F4F9-4A9B-A08D-E97A9B6B5870}"/>
                    </a:ext>
                  </a:extLst>
                </p:cNvPr>
                <p:cNvCxnSpPr>
                  <a:cxnSpLocks/>
                </p:cNvCxnSpPr>
                <p:nvPr/>
              </p:nvCxnSpPr>
              <p:spPr>
                <a:xfrm>
                  <a:off x="3629596" y="1967885"/>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34" name="Connector: Elbow 33">
                  <a:extLst>
                    <a:ext uri="{FF2B5EF4-FFF2-40B4-BE49-F238E27FC236}">
                      <a16:creationId xmlns:a16="http://schemas.microsoft.com/office/drawing/2014/main" id="{C7A472DF-ACC6-F6EF-2CCB-4DC4AAEB2303}"/>
                    </a:ext>
                  </a:extLst>
                </p:cNvPr>
                <p:cNvCxnSpPr>
                  <a:cxnSpLocks/>
                </p:cNvCxnSpPr>
                <p:nvPr/>
              </p:nvCxnSpPr>
              <p:spPr>
                <a:xfrm flipV="1">
                  <a:off x="4028074" y="1967668"/>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35" name="Connector: Elbow 34">
                  <a:extLst>
                    <a:ext uri="{FF2B5EF4-FFF2-40B4-BE49-F238E27FC236}">
                      <a16:creationId xmlns:a16="http://schemas.microsoft.com/office/drawing/2014/main" id="{59E572B6-5E99-BC58-FD95-7EB7016D68AB}"/>
                    </a:ext>
                  </a:extLst>
                </p:cNvPr>
                <p:cNvCxnSpPr>
                  <a:cxnSpLocks/>
                </p:cNvCxnSpPr>
                <p:nvPr/>
              </p:nvCxnSpPr>
              <p:spPr>
                <a:xfrm>
                  <a:off x="2428373" y="2407124"/>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Connector: Elbow 35">
                  <a:extLst>
                    <a:ext uri="{FF2B5EF4-FFF2-40B4-BE49-F238E27FC236}">
                      <a16:creationId xmlns:a16="http://schemas.microsoft.com/office/drawing/2014/main" id="{340F9DCE-7F46-C238-8D9F-AB8DB910BEBF}"/>
                    </a:ext>
                  </a:extLst>
                </p:cNvPr>
                <p:cNvCxnSpPr>
                  <a:cxnSpLocks/>
                </p:cNvCxnSpPr>
                <p:nvPr/>
              </p:nvCxnSpPr>
              <p:spPr>
                <a:xfrm flipV="1">
                  <a:off x="2826851" y="2406907"/>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Connector: Elbow 36">
                  <a:extLst>
                    <a:ext uri="{FF2B5EF4-FFF2-40B4-BE49-F238E27FC236}">
                      <a16:creationId xmlns:a16="http://schemas.microsoft.com/office/drawing/2014/main" id="{853EC3A2-DE44-7EAC-49EB-F77CC0AFE85B}"/>
                    </a:ext>
                  </a:extLst>
                </p:cNvPr>
                <p:cNvCxnSpPr>
                  <a:cxnSpLocks/>
                </p:cNvCxnSpPr>
                <p:nvPr/>
              </p:nvCxnSpPr>
              <p:spPr>
                <a:xfrm>
                  <a:off x="3025763" y="2410290"/>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8" name="Connector: Elbow 37">
                  <a:extLst>
                    <a:ext uri="{FF2B5EF4-FFF2-40B4-BE49-F238E27FC236}">
                      <a16:creationId xmlns:a16="http://schemas.microsoft.com/office/drawing/2014/main" id="{6E2861BF-868F-83E7-6F26-6C31447E2DED}"/>
                    </a:ext>
                  </a:extLst>
                </p:cNvPr>
                <p:cNvCxnSpPr>
                  <a:cxnSpLocks/>
                </p:cNvCxnSpPr>
                <p:nvPr/>
              </p:nvCxnSpPr>
              <p:spPr>
                <a:xfrm flipV="1">
                  <a:off x="3432381" y="2410073"/>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9" name="Connector: Elbow 38">
                  <a:extLst>
                    <a:ext uri="{FF2B5EF4-FFF2-40B4-BE49-F238E27FC236}">
                      <a16:creationId xmlns:a16="http://schemas.microsoft.com/office/drawing/2014/main" id="{FBD188E6-C48D-1DFC-BBFF-E1F24D726975}"/>
                    </a:ext>
                  </a:extLst>
                </p:cNvPr>
                <p:cNvCxnSpPr>
                  <a:cxnSpLocks/>
                </p:cNvCxnSpPr>
                <p:nvPr/>
              </p:nvCxnSpPr>
              <p:spPr>
                <a:xfrm>
                  <a:off x="1831888" y="2404863"/>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0" name="Connector: Elbow 39">
                  <a:extLst>
                    <a:ext uri="{FF2B5EF4-FFF2-40B4-BE49-F238E27FC236}">
                      <a16:creationId xmlns:a16="http://schemas.microsoft.com/office/drawing/2014/main" id="{55917239-78CC-46BF-A805-8E84EE994215}"/>
                    </a:ext>
                  </a:extLst>
                </p:cNvPr>
                <p:cNvCxnSpPr>
                  <a:cxnSpLocks/>
                </p:cNvCxnSpPr>
                <p:nvPr/>
              </p:nvCxnSpPr>
              <p:spPr>
                <a:xfrm flipV="1">
                  <a:off x="2230366" y="2404646"/>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1" name="Connector: Elbow 40">
                  <a:extLst>
                    <a:ext uri="{FF2B5EF4-FFF2-40B4-BE49-F238E27FC236}">
                      <a16:creationId xmlns:a16="http://schemas.microsoft.com/office/drawing/2014/main" id="{5BB85A8E-6AAF-2740-A359-63BC1B714B3B}"/>
                    </a:ext>
                  </a:extLst>
                </p:cNvPr>
                <p:cNvCxnSpPr>
                  <a:cxnSpLocks/>
                </p:cNvCxnSpPr>
                <p:nvPr/>
              </p:nvCxnSpPr>
              <p:spPr>
                <a:xfrm>
                  <a:off x="4238632" y="2413003"/>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2" name="Connector: Elbow 41">
                  <a:extLst>
                    <a:ext uri="{FF2B5EF4-FFF2-40B4-BE49-F238E27FC236}">
                      <a16:creationId xmlns:a16="http://schemas.microsoft.com/office/drawing/2014/main" id="{58AAD5CF-BD16-C4B2-71BC-C6F3CD0D8340}"/>
                    </a:ext>
                  </a:extLst>
                </p:cNvPr>
                <p:cNvCxnSpPr>
                  <a:cxnSpLocks/>
                </p:cNvCxnSpPr>
                <p:nvPr/>
              </p:nvCxnSpPr>
              <p:spPr>
                <a:xfrm flipV="1">
                  <a:off x="4637110" y="2412786"/>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3" name="Connector: Elbow 42">
                  <a:extLst>
                    <a:ext uri="{FF2B5EF4-FFF2-40B4-BE49-F238E27FC236}">
                      <a16:creationId xmlns:a16="http://schemas.microsoft.com/office/drawing/2014/main" id="{006041AE-4FAC-B3E5-B99F-29FF03261572}"/>
                    </a:ext>
                  </a:extLst>
                </p:cNvPr>
                <p:cNvCxnSpPr>
                  <a:cxnSpLocks/>
                </p:cNvCxnSpPr>
                <p:nvPr/>
              </p:nvCxnSpPr>
              <p:spPr>
                <a:xfrm>
                  <a:off x="4836022" y="2416169"/>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4" name="Connector: Elbow 43">
                  <a:extLst>
                    <a:ext uri="{FF2B5EF4-FFF2-40B4-BE49-F238E27FC236}">
                      <a16:creationId xmlns:a16="http://schemas.microsoft.com/office/drawing/2014/main" id="{044094E7-F9D7-8BA4-9C06-F7E4E67A26F9}"/>
                    </a:ext>
                  </a:extLst>
                </p:cNvPr>
                <p:cNvCxnSpPr>
                  <a:cxnSpLocks/>
                </p:cNvCxnSpPr>
                <p:nvPr/>
              </p:nvCxnSpPr>
              <p:spPr>
                <a:xfrm flipV="1">
                  <a:off x="5242640" y="2415952"/>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15FF2FB0-1069-B6D5-3E2B-121BB13A69EC}"/>
                    </a:ext>
                  </a:extLst>
                </p:cNvPr>
                <p:cNvCxnSpPr>
                  <a:cxnSpLocks/>
                </p:cNvCxnSpPr>
                <p:nvPr/>
              </p:nvCxnSpPr>
              <p:spPr>
                <a:xfrm>
                  <a:off x="3642147" y="2410742"/>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6" name="Connector: Elbow 45">
                  <a:extLst>
                    <a:ext uri="{FF2B5EF4-FFF2-40B4-BE49-F238E27FC236}">
                      <a16:creationId xmlns:a16="http://schemas.microsoft.com/office/drawing/2014/main" id="{41A1406C-7319-C5C2-168F-F84F847BD746}"/>
                    </a:ext>
                  </a:extLst>
                </p:cNvPr>
                <p:cNvCxnSpPr>
                  <a:cxnSpLocks/>
                </p:cNvCxnSpPr>
                <p:nvPr/>
              </p:nvCxnSpPr>
              <p:spPr>
                <a:xfrm flipV="1">
                  <a:off x="4040625" y="2410525"/>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E5A413A1-CF39-B517-65E3-9E4AD14471B3}"/>
                    </a:ext>
                  </a:extLst>
                </p:cNvPr>
                <p:cNvSpPr txBox="1"/>
                <p:nvPr/>
              </p:nvSpPr>
              <p:spPr>
                <a:xfrm>
                  <a:off x="699247" y="1947135"/>
                  <a:ext cx="1366222" cy="307777"/>
                </a:xfrm>
                <a:prstGeom prst="rect">
                  <a:avLst/>
                </a:prstGeom>
                <a:noFill/>
              </p:spPr>
              <p:txBody>
                <a:bodyPr wrap="square" rtlCol="0">
                  <a:spAutoFit/>
                </a:bodyPr>
                <a:lstStyle/>
                <a:p>
                  <a:r>
                    <a:rPr lang="en-GB" sz="1400" dirty="0">
                      <a:solidFill>
                        <a:schemeClr val="accent1"/>
                      </a:solidFill>
                    </a:rPr>
                    <a:t>A transmits</a:t>
                  </a:r>
                </a:p>
              </p:txBody>
            </p:sp>
            <p:sp>
              <p:nvSpPr>
                <p:cNvPr id="48" name="TextBox 47">
                  <a:extLst>
                    <a:ext uri="{FF2B5EF4-FFF2-40B4-BE49-F238E27FC236}">
                      <a16:creationId xmlns:a16="http://schemas.microsoft.com/office/drawing/2014/main" id="{98BC28D9-F68B-BC08-B697-82491B3A8B6F}"/>
                    </a:ext>
                  </a:extLst>
                </p:cNvPr>
                <p:cNvSpPr txBox="1"/>
                <p:nvPr/>
              </p:nvSpPr>
              <p:spPr>
                <a:xfrm>
                  <a:off x="905436" y="2422265"/>
                  <a:ext cx="1366222" cy="307777"/>
                </a:xfrm>
                <a:prstGeom prst="rect">
                  <a:avLst/>
                </a:prstGeom>
                <a:noFill/>
              </p:spPr>
              <p:txBody>
                <a:bodyPr wrap="square" rtlCol="0">
                  <a:spAutoFit/>
                </a:bodyPr>
                <a:lstStyle/>
                <a:p>
                  <a:r>
                    <a:rPr lang="en-GB" sz="1400" dirty="0">
                      <a:solidFill>
                        <a:schemeClr val="tx2"/>
                      </a:solidFill>
                    </a:rPr>
                    <a:t>B listens</a:t>
                  </a:r>
                </a:p>
              </p:txBody>
            </p:sp>
            <p:sp>
              <p:nvSpPr>
                <p:cNvPr id="49" name="Arrow: Right 48">
                  <a:extLst>
                    <a:ext uri="{FF2B5EF4-FFF2-40B4-BE49-F238E27FC236}">
                      <a16:creationId xmlns:a16="http://schemas.microsoft.com/office/drawing/2014/main" id="{6C790BB9-EA19-F00D-00D5-5F01A58D058E}"/>
                    </a:ext>
                  </a:extLst>
                </p:cNvPr>
                <p:cNvSpPr/>
                <p:nvPr/>
              </p:nvSpPr>
              <p:spPr>
                <a:xfrm>
                  <a:off x="5712310" y="2076225"/>
                  <a:ext cx="989704" cy="4087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time</a:t>
                  </a:r>
                </a:p>
              </p:txBody>
            </p:sp>
          </p:grpSp>
          <p:sp>
            <p:nvSpPr>
              <p:cNvPr id="51" name="TextBox 50">
                <a:extLst>
                  <a:ext uri="{FF2B5EF4-FFF2-40B4-BE49-F238E27FC236}">
                    <a16:creationId xmlns:a16="http://schemas.microsoft.com/office/drawing/2014/main" id="{A78A04DC-FE04-C8DB-8621-027F99BE7493}"/>
                  </a:ext>
                </a:extLst>
              </p:cNvPr>
              <p:cNvSpPr txBox="1"/>
              <p:nvPr/>
            </p:nvSpPr>
            <p:spPr>
              <a:xfrm>
                <a:off x="441064" y="1506071"/>
                <a:ext cx="4260028" cy="1200329"/>
              </a:xfrm>
              <a:prstGeom prst="rect">
                <a:avLst/>
              </a:prstGeom>
              <a:noFill/>
            </p:spPr>
            <p:txBody>
              <a:bodyPr wrap="square" rtlCol="0">
                <a:spAutoFit/>
              </a:bodyPr>
              <a:lstStyle/>
              <a:p>
                <a:r>
                  <a:rPr lang="en-GB" dirty="0"/>
                  <a:t>Device pairs synchronise their listen/transmit periods, and save energy by using their radios only a fraction of the time (as low as 0.1%)</a:t>
                </a:r>
              </a:p>
            </p:txBody>
          </p:sp>
        </p:grpSp>
        <p:grpSp>
          <p:nvGrpSpPr>
            <p:cNvPr id="63" name="Group 62">
              <a:extLst>
                <a:ext uri="{FF2B5EF4-FFF2-40B4-BE49-F238E27FC236}">
                  <a16:creationId xmlns:a16="http://schemas.microsoft.com/office/drawing/2014/main" id="{9ECF4637-1996-CE36-07A7-CC662F285FBA}"/>
                </a:ext>
              </a:extLst>
            </p:cNvPr>
            <p:cNvGrpSpPr/>
            <p:nvPr/>
          </p:nvGrpSpPr>
          <p:grpSpPr>
            <a:xfrm>
              <a:off x="6491111" y="440267"/>
              <a:ext cx="1524000" cy="905933"/>
              <a:chOff x="6491111" y="440267"/>
              <a:chExt cx="1524000" cy="905933"/>
            </a:xfrm>
          </p:grpSpPr>
          <p:cxnSp>
            <p:nvCxnSpPr>
              <p:cNvPr id="4" name="Straight Connector 3">
                <a:extLst>
                  <a:ext uri="{FF2B5EF4-FFF2-40B4-BE49-F238E27FC236}">
                    <a16:creationId xmlns:a16="http://schemas.microsoft.com/office/drawing/2014/main" id="{C8387F2C-EECF-A3E3-8D29-1A5EDBC90938}"/>
                  </a:ext>
                </a:extLst>
              </p:cNvPr>
              <p:cNvCxnSpPr>
                <a:cxnSpLocks/>
              </p:cNvCxnSpPr>
              <p:nvPr/>
            </p:nvCxnSpPr>
            <p:spPr>
              <a:xfrm>
                <a:off x="7168445" y="702733"/>
                <a:ext cx="0" cy="643467"/>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910FDE0-7607-32C7-CD9D-BD88C370CA91}"/>
                  </a:ext>
                </a:extLst>
              </p:cNvPr>
              <p:cNvCxnSpPr>
                <a:cxnSpLocks/>
              </p:cNvCxnSpPr>
              <p:nvPr/>
            </p:nvCxnSpPr>
            <p:spPr>
              <a:xfrm>
                <a:off x="7366000" y="702733"/>
                <a:ext cx="0" cy="643467"/>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8A0F35B-7B89-150C-AE74-E2CA66130A64}"/>
                  </a:ext>
                </a:extLst>
              </p:cNvPr>
              <p:cNvCxnSpPr>
                <a:cxnSpLocks/>
              </p:cNvCxnSpPr>
              <p:nvPr/>
            </p:nvCxnSpPr>
            <p:spPr>
              <a:xfrm>
                <a:off x="6491111" y="764821"/>
                <a:ext cx="69991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11C7CF1-6FE9-4740-E35D-ECEAE1B0BBBA}"/>
                  </a:ext>
                </a:extLst>
              </p:cNvPr>
              <p:cNvCxnSpPr>
                <a:cxnSpLocks/>
              </p:cNvCxnSpPr>
              <p:nvPr/>
            </p:nvCxnSpPr>
            <p:spPr>
              <a:xfrm flipH="1">
                <a:off x="7371644" y="764821"/>
                <a:ext cx="64346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80205DB6-4E8C-A126-640B-0B7B13C0AE18}"/>
                  </a:ext>
                </a:extLst>
              </p:cNvPr>
              <p:cNvSpPr txBox="1"/>
              <p:nvPr/>
            </p:nvSpPr>
            <p:spPr>
              <a:xfrm>
                <a:off x="6728178" y="440267"/>
                <a:ext cx="541867" cy="369332"/>
              </a:xfrm>
              <a:prstGeom prst="rect">
                <a:avLst/>
              </a:prstGeom>
              <a:noFill/>
            </p:spPr>
            <p:txBody>
              <a:bodyPr wrap="square" rtlCol="0">
                <a:spAutoFit/>
              </a:bodyPr>
              <a:lstStyle/>
              <a:p>
                <a:r>
                  <a:rPr lang="en-GB" dirty="0"/>
                  <a:t>on</a:t>
                </a:r>
              </a:p>
            </p:txBody>
          </p:sp>
        </p:grpSp>
        <p:grpSp>
          <p:nvGrpSpPr>
            <p:cNvPr id="64" name="Group 63">
              <a:extLst>
                <a:ext uri="{FF2B5EF4-FFF2-40B4-BE49-F238E27FC236}">
                  <a16:creationId xmlns:a16="http://schemas.microsoft.com/office/drawing/2014/main" id="{8FB1E86D-5763-06C6-4A73-F6D03870B188}"/>
                </a:ext>
              </a:extLst>
            </p:cNvPr>
            <p:cNvGrpSpPr/>
            <p:nvPr/>
          </p:nvGrpSpPr>
          <p:grpSpPr>
            <a:xfrm>
              <a:off x="7975600" y="750712"/>
              <a:ext cx="541867" cy="612422"/>
              <a:chOff x="7975600" y="750712"/>
              <a:chExt cx="541867" cy="612422"/>
            </a:xfrm>
          </p:grpSpPr>
          <p:cxnSp>
            <p:nvCxnSpPr>
              <p:cNvPr id="20" name="Straight Connector 19">
                <a:extLst>
                  <a:ext uri="{FF2B5EF4-FFF2-40B4-BE49-F238E27FC236}">
                    <a16:creationId xmlns:a16="http://schemas.microsoft.com/office/drawing/2014/main" id="{4BA6A702-5D08-5EAD-F147-F5AEBF28CE17}"/>
                  </a:ext>
                </a:extLst>
              </p:cNvPr>
              <p:cNvCxnSpPr>
                <a:cxnSpLocks/>
              </p:cNvCxnSpPr>
              <p:nvPr/>
            </p:nvCxnSpPr>
            <p:spPr>
              <a:xfrm>
                <a:off x="7998178" y="959556"/>
                <a:ext cx="0" cy="403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3FCDFCB-465D-04C9-BC59-90B47E3C7F69}"/>
                  </a:ext>
                </a:extLst>
              </p:cNvPr>
              <p:cNvCxnSpPr>
                <a:cxnSpLocks/>
              </p:cNvCxnSpPr>
              <p:nvPr/>
            </p:nvCxnSpPr>
            <p:spPr>
              <a:xfrm>
                <a:off x="8410223" y="948267"/>
                <a:ext cx="0" cy="403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83536F3D-7E4A-6AFB-BAED-0D32CAACDED0}"/>
                  </a:ext>
                </a:extLst>
              </p:cNvPr>
              <p:cNvCxnSpPr/>
              <p:nvPr/>
            </p:nvCxnSpPr>
            <p:spPr>
              <a:xfrm>
                <a:off x="8026400" y="1140178"/>
                <a:ext cx="383822"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28121054-EA9C-1698-DFD4-49DCCF7AEF40}"/>
                  </a:ext>
                </a:extLst>
              </p:cNvPr>
              <p:cNvSpPr txBox="1"/>
              <p:nvPr/>
            </p:nvSpPr>
            <p:spPr>
              <a:xfrm>
                <a:off x="7975600" y="750712"/>
                <a:ext cx="541867" cy="369332"/>
              </a:xfrm>
              <a:prstGeom prst="rect">
                <a:avLst/>
              </a:prstGeom>
              <a:noFill/>
            </p:spPr>
            <p:txBody>
              <a:bodyPr wrap="square" rtlCol="0">
                <a:spAutoFit/>
              </a:bodyPr>
              <a:lstStyle/>
              <a:p>
                <a:r>
                  <a:rPr lang="en-GB" dirty="0"/>
                  <a:t>off</a:t>
                </a:r>
              </a:p>
            </p:txBody>
          </p:sp>
        </p:grpSp>
      </p:grpSp>
      <p:sp>
        <p:nvSpPr>
          <p:cNvPr id="67" name="TextBox 66">
            <a:extLst>
              <a:ext uri="{FF2B5EF4-FFF2-40B4-BE49-F238E27FC236}">
                <a16:creationId xmlns:a16="http://schemas.microsoft.com/office/drawing/2014/main" id="{2FF3ADB5-6AF8-D872-7DA3-8F79459B011B}"/>
              </a:ext>
            </a:extLst>
          </p:cNvPr>
          <p:cNvSpPr txBox="1"/>
          <p:nvPr/>
        </p:nvSpPr>
        <p:spPr>
          <a:xfrm>
            <a:off x="424544" y="5673874"/>
            <a:ext cx="6097978" cy="830997"/>
          </a:xfrm>
          <a:prstGeom prst="rect">
            <a:avLst/>
          </a:prstGeom>
          <a:noFill/>
        </p:spPr>
        <p:txBody>
          <a:bodyPr wrap="square">
            <a:spAutoFit/>
          </a:bodyPr>
          <a:lstStyle/>
          <a:p>
            <a:r>
              <a:rPr lang="en-GB" sz="2400" dirty="0"/>
              <a:t>and</a:t>
            </a:r>
          </a:p>
          <a:p>
            <a:r>
              <a:rPr lang="en-GB" sz="2400" dirty="0"/>
              <a:t>an algorithm to allow co-existence</a:t>
            </a:r>
          </a:p>
        </p:txBody>
      </p:sp>
    </p:spTree>
    <p:extLst>
      <p:ext uri="{BB962C8B-B14F-4D97-AF65-F5344CB8AC3E}">
        <p14:creationId xmlns:p14="http://schemas.microsoft.com/office/powerpoint/2010/main" val="48767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A7AD-B08D-47E1-4C3C-39620B473F84}"/>
              </a:ext>
            </a:extLst>
          </p:cNvPr>
          <p:cNvSpPr>
            <a:spLocks noGrp="1"/>
          </p:cNvSpPr>
          <p:nvPr>
            <p:ph type="title"/>
          </p:nvPr>
        </p:nvSpPr>
        <p:spPr/>
        <p:txBody>
          <a:bodyPr/>
          <a:lstStyle/>
          <a:p>
            <a:r>
              <a:rPr lang="en-GB" dirty="0"/>
              <a:t>Algorithms are in nature</a:t>
            </a:r>
          </a:p>
        </p:txBody>
      </p:sp>
      <p:pic>
        <p:nvPicPr>
          <p:cNvPr id="5" name="Picture 4">
            <a:extLst>
              <a:ext uri="{FF2B5EF4-FFF2-40B4-BE49-F238E27FC236}">
                <a16:creationId xmlns:a16="http://schemas.microsoft.com/office/drawing/2014/main" id="{284211E7-CC21-CE69-4507-ED947FB28170}"/>
              </a:ext>
            </a:extLst>
          </p:cNvPr>
          <p:cNvPicPr>
            <a:picLocks noChangeAspect="1"/>
          </p:cNvPicPr>
          <p:nvPr/>
        </p:nvPicPr>
        <p:blipFill>
          <a:blip r:embed="rId3"/>
          <a:stretch>
            <a:fillRect/>
          </a:stretch>
        </p:blipFill>
        <p:spPr>
          <a:xfrm>
            <a:off x="491772" y="1429985"/>
            <a:ext cx="4240084" cy="1843794"/>
          </a:xfrm>
          <a:prstGeom prst="rect">
            <a:avLst/>
          </a:prstGeom>
        </p:spPr>
      </p:pic>
      <p:pic>
        <p:nvPicPr>
          <p:cNvPr id="1026" name="Picture 2" descr="The nervous and endocrine systems review (article) | Khan Academy">
            <a:extLst>
              <a:ext uri="{FF2B5EF4-FFF2-40B4-BE49-F238E27FC236}">
                <a16:creationId xmlns:a16="http://schemas.microsoft.com/office/drawing/2014/main" id="{95BA0406-4E74-FE48-7582-8B259E6032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81" y="3553883"/>
            <a:ext cx="5045075" cy="29941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 A fish swarm in the form of a ball [Uber_Pix, 2015]: an example of... |  Download Scientific Diagram">
            <a:extLst>
              <a:ext uri="{FF2B5EF4-FFF2-40B4-BE49-F238E27FC236}">
                <a16:creationId xmlns:a16="http://schemas.microsoft.com/office/drawing/2014/main" id="{91DC49D8-41D8-18B5-B1B2-1C5431DA51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2283" y="4669545"/>
            <a:ext cx="3035392" cy="19208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 3 | 64,000+ Star Swarm Pictures">
            <a:extLst>
              <a:ext uri="{FF2B5EF4-FFF2-40B4-BE49-F238E27FC236}">
                <a16:creationId xmlns:a16="http://schemas.microsoft.com/office/drawing/2014/main" id="{6E98E67E-F0EE-21B5-9F84-8502F916B7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81697" y="3044298"/>
            <a:ext cx="2905820" cy="16293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24C18FE-44AC-4A31-3295-C24728C65C16}"/>
              </a:ext>
            </a:extLst>
          </p:cNvPr>
          <p:cNvPicPr>
            <a:picLocks noChangeAspect="1"/>
          </p:cNvPicPr>
          <p:nvPr/>
        </p:nvPicPr>
        <p:blipFill>
          <a:blip r:embed="rId7"/>
          <a:stretch>
            <a:fillRect/>
          </a:stretch>
        </p:blipFill>
        <p:spPr>
          <a:xfrm>
            <a:off x="9132711" y="4673600"/>
            <a:ext cx="2551289" cy="1913467"/>
          </a:xfrm>
          <a:prstGeom prst="rect">
            <a:avLst/>
          </a:prstGeom>
        </p:spPr>
      </p:pic>
      <p:sp>
        <p:nvSpPr>
          <p:cNvPr id="7" name="TextBox 6">
            <a:extLst>
              <a:ext uri="{FF2B5EF4-FFF2-40B4-BE49-F238E27FC236}">
                <a16:creationId xmlns:a16="http://schemas.microsoft.com/office/drawing/2014/main" id="{87893F56-8949-32AA-BA97-1B5E27B42DBD}"/>
              </a:ext>
            </a:extLst>
          </p:cNvPr>
          <p:cNvSpPr txBox="1"/>
          <p:nvPr/>
        </p:nvSpPr>
        <p:spPr>
          <a:xfrm>
            <a:off x="5723466" y="1885245"/>
            <a:ext cx="2799645" cy="1815882"/>
          </a:xfrm>
          <a:prstGeom prst="rect">
            <a:avLst/>
          </a:prstGeom>
          <a:noFill/>
        </p:spPr>
        <p:txBody>
          <a:bodyPr wrap="square" rtlCol="0">
            <a:spAutoFit/>
          </a:bodyPr>
          <a:lstStyle/>
          <a:p>
            <a:r>
              <a:rPr lang="en-GB" sz="2800" dirty="0"/>
              <a:t>Nature provides inspiration for development of new algorithms</a:t>
            </a:r>
          </a:p>
        </p:txBody>
      </p:sp>
    </p:spTree>
    <p:extLst>
      <p:ext uri="{BB962C8B-B14F-4D97-AF65-F5344CB8AC3E}">
        <p14:creationId xmlns:p14="http://schemas.microsoft.com/office/powerpoint/2010/main" val="4206275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a:t>Algorithms are in </a:t>
            </a:r>
            <a:r>
              <a:rPr lang="en-GB" dirty="0"/>
              <a:t>everyday life</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6467475" cy="4351338"/>
          </a:xfrm>
        </p:spPr>
        <p:txBody>
          <a:bodyPr>
            <a:normAutofit fontScale="92500" lnSpcReduction="20000"/>
          </a:bodyPr>
          <a:lstStyle/>
          <a:p>
            <a:r>
              <a:rPr lang="en-GB" dirty="0"/>
              <a:t>Think about the self-checkout machine at the supermarket</a:t>
            </a:r>
          </a:p>
          <a:p>
            <a:pPr lvl="1"/>
            <a:r>
              <a:rPr lang="en-GB" dirty="0"/>
              <a:t>Let’s see if we can reverse-engineer its algorithm</a:t>
            </a:r>
          </a:p>
          <a:p>
            <a:pPr lvl="1"/>
            <a:r>
              <a:rPr lang="en-GB" dirty="0"/>
              <a:t>What does the algorithm need to observe (events)? </a:t>
            </a:r>
          </a:p>
          <a:p>
            <a:pPr lvl="2"/>
            <a:r>
              <a:rPr lang="en-GB" dirty="0"/>
              <a:t>barcode</a:t>
            </a:r>
          </a:p>
          <a:p>
            <a:pPr lvl="2"/>
            <a:r>
              <a:rPr lang="en-GB" dirty="0"/>
              <a:t>weight</a:t>
            </a:r>
          </a:p>
          <a:p>
            <a:pPr lvl="1"/>
            <a:r>
              <a:rPr lang="en-GB" dirty="0"/>
              <a:t>What programming features are used in the algorithm?</a:t>
            </a:r>
          </a:p>
          <a:p>
            <a:pPr lvl="2"/>
            <a:r>
              <a:rPr lang="en-GB" dirty="0"/>
              <a:t>Are there do/while loops and if/then conditional statements?</a:t>
            </a:r>
          </a:p>
          <a:p>
            <a:pPr lvl="2"/>
            <a:r>
              <a:rPr lang="en-GB" dirty="0"/>
              <a:t>Are there calculations?</a:t>
            </a:r>
          </a:p>
          <a:p>
            <a:pPr lvl="2"/>
            <a:r>
              <a:rPr lang="en-GB" dirty="0"/>
              <a:t>Is external data fetched from a backend?</a:t>
            </a:r>
          </a:p>
          <a:p>
            <a:pPr lvl="1"/>
            <a:r>
              <a:rPr lang="en-GB" dirty="0"/>
              <a:t>What causes the machine to say “Unexpected Item in the Bagging Area”?</a:t>
            </a:r>
          </a:p>
        </p:txBody>
      </p:sp>
      <p:pic>
        <p:nvPicPr>
          <p:cNvPr id="4" name="Picture 3">
            <a:extLst>
              <a:ext uri="{FF2B5EF4-FFF2-40B4-BE49-F238E27FC236}">
                <a16:creationId xmlns:a16="http://schemas.microsoft.com/office/drawing/2014/main" id="{EDABB165-D515-E4FD-0564-8134B3DBB775}"/>
              </a:ext>
            </a:extLst>
          </p:cNvPr>
          <p:cNvPicPr>
            <a:picLocks noChangeAspect="1"/>
          </p:cNvPicPr>
          <p:nvPr/>
        </p:nvPicPr>
        <p:blipFill rotWithShape="1">
          <a:blip r:embed="rId3"/>
          <a:srcRect l="42488" t="55436"/>
          <a:stretch/>
        </p:blipFill>
        <p:spPr>
          <a:xfrm>
            <a:off x="8884355" y="4131734"/>
            <a:ext cx="2263373" cy="2046112"/>
          </a:xfrm>
          <a:prstGeom prst="rect">
            <a:avLst/>
          </a:prstGeom>
        </p:spPr>
      </p:pic>
      <p:pic>
        <p:nvPicPr>
          <p:cNvPr id="5" name="Picture 4">
            <a:extLst>
              <a:ext uri="{FF2B5EF4-FFF2-40B4-BE49-F238E27FC236}">
                <a16:creationId xmlns:a16="http://schemas.microsoft.com/office/drawing/2014/main" id="{3105FEDA-E403-ABCE-1144-EBBC37B4AF89}"/>
              </a:ext>
            </a:extLst>
          </p:cNvPr>
          <p:cNvPicPr>
            <a:picLocks noChangeAspect="1"/>
          </p:cNvPicPr>
          <p:nvPr/>
        </p:nvPicPr>
        <p:blipFill>
          <a:blip r:embed="rId3"/>
          <a:stretch>
            <a:fillRect/>
          </a:stretch>
        </p:blipFill>
        <p:spPr>
          <a:xfrm>
            <a:off x="7229148" y="1580769"/>
            <a:ext cx="3935513" cy="4591432"/>
          </a:xfrm>
          <a:prstGeom prst="rect">
            <a:avLst/>
          </a:prstGeom>
        </p:spPr>
      </p:pic>
    </p:spTree>
    <p:extLst>
      <p:ext uri="{BB962C8B-B14F-4D97-AF65-F5344CB8AC3E}">
        <p14:creationId xmlns:p14="http://schemas.microsoft.com/office/powerpoint/2010/main" val="77172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42371-BF22-7C3D-02FA-28D33DAE97AF}"/>
              </a:ext>
            </a:extLst>
          </p:cNvPr>
          <p:cNvSpPr txBox="1"/>
          <p:nvPr/>
        </p:nvSpPr>
        <p:spPr>
          <a:xfrm>
            <a:off x="293511" y="304800"/>
            <a:ext cx="2652889" cy="646331"/>
          </a:xfrm>
          <a:prstGeom prst="rect">
            <a:avLst/>
          </a:prstGeom>
          <a:noFill/>
        </p:spPr>
        <p:txBody>
          <a:bodyPr wrap="square" rtlCol="0">
            <a:spAutoFit/>
          </a:bodyPr>
          <a:lstStyle/>
          <a:p>
            <a:r>
              <a:rPr lang="en-GB" dirty="0"/>
              <a:t>Self-checkout machine exercise</a:t>
            </a:r>
          </a:p>
        </p:txBody>
      </p:sp>
      <p:sp>
        <p:nvSpPr>
          <p:cNvPr id="3" name="Rectangle: Rounded Corners 2">
            <a:extLst>
              <a:ext uri="{FF2B5EF4-FFF2-40B4-BE49-F238E27FC236}">
                <a16:creationId xmlns:a16="http://schemas.microsoft.com/office/drawing/2014/main" id="{1628610D-1A59-64FB-9910-B59C29107227}"/>
              </a:ext>
            </a:extLst>
          </p:cNvPr>
          <p:cNvSpPr/>
          <p:nvPr/>
        </p:nvSpPr>
        <p:spPr>
          <a:xfrm>
            <a:off x="5440347" y="228644"/>
            <a:ext cx="1163654" cy="6744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IDLE</a:t>
            </a:r>
          </a:p>
          <a:p>
            <a:pPr algn="ctr"/>
            <a:r>
              <a:rPr lang="en-GB" sz="1600" dirty="0"/>
              <a:t>Wait for event</a:t>
            </a:r>
          </a:p>
        </p:txBody>
      </p:sp>
      <p:sp>
        <p:nvSpPr>
          <p:cNvPr id="4" name="Flowchart: Decision 3">
            <a:extLst>
              <a:ext uri="{FF2B5EF4-FFF2-40B4-BE49-F238E27FC236}">
                <a16:creationId xmlns:a16="http://schemas.microsoft.com/office/drawing/2014/main" id="{51966C54-53FB-8E07-973A-D59B4BBAE699}"/>
              </a:ext>
            </a:extLst>
          </p:cNvPr>
          <p:cNvSpPr/>
          <p:nvPr/>
        </p:nvSpPr>
        <p:spPr>
          <a:xfrm>
            <a:off x="5440348" y="1074985"/>
            <a:ext cx="1163654" cy="743972"/>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t>Event type</a:t>
            </a:r>
          </a:p>
        </p:txBody>
      </p:sp>
      <p:cxnSp>
        <p:nvCxnSpPr>
          <p:cNvPr id="10" name="Straight Arrow Connector 9">
            <a:extLst>
              <a:ext uri="{FF2B5EF4-FFF2-40B4-BE49-F238E27FC236}">
                <a16:creationId xmlns:a16="http://schemas.microsoft.com/office/drawing/2014/main" id="{BC658EDD-E227-26E5-85D2-AF65C9744114}"/>
              </a:ext>
            </a:extLst>
          </p:cNvPr>
          <p:cNvCxnSpPr>
            <a:cxnSpLocks/>
            <a:stCxn id="3" idx="2"/>
            <a:endCxn id="4" idx="0"/>
          </p:cNvCxnSpPr>
          <p:nvPr/>
        </p:nvCxnSpPr>
        <p:spPr>
          <a:xfrm>
            <a:off x="6022174" y="903112"/>
            <a:ext cx="1" cy="171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8A97BBE-9C02-471D-E4A3-FACF2324B683}"/>
              </a:ext>
            </a:extLst>
          </p:cNvPr>
          <p:cNvCxnSpPr>
            <a:cxnSpLocks/>
            <a:stCxn id="4" idx="1"/>
          </p:cNvCxnSpPr>
          <p:nvPr/>
        </p:nvCxnSpPr>
        <p:spPr>
          <a:xfrm flipH="1">
            <a:off x="4605867" y="1446971"/>
            <a:ext cx="8344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DF76212-DC73-F7D7-A922-04D320E2EE11}"/>
              </a:ext>
            </a:extLst>
          </p:cNvPr>
          <p:cNvCxnSpPr>
            <a:cxnSpLocks/>
            <a:stCxn id="4" idx="3"/>
          </p:cNvCxnSpPr>
          <p:nvPr/>
        </p:nvCxnSpPr>
        <p:spPr>
          <a:xfrm>
            <a:off x="6604002" y="1446971"/>
            <a:ext cx="9821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888AE2B0-D9A0-27AB-4DC9-3A46F138B18D}"/>
              </a:ext>
            </a:extLst>
          </p:cNvPr>
          <p:cNvSpPr txBox="1"/>
          <p:nvPr/>
        </p:nvSpPr>
        <p:spPr>
          <a:xfrm>
            <a:off x="10464800" y="124179"/>
            <a:ext cx="1964266" cy="2308324"/>
          </a:xfrm>
          <a:prstGeom prst="rect">
            <a:avLst/>
          </a:prstGeom>
          <a:noFill/>
        </p:spPr>
        <p:txBody>
          <a:bodyPr wrap="square" rtlCol="0">
            <a:spAutoFit/>
          </a:bodyPr>
          <a:lstStyle/>
          <a:p>
            <a:r>
              <a:rPr lang="en-GB" b="1" dirty="0"/>
              <a:t>Happy path</a:t>
            </a:r>
          </a:p>
          <a:p>
            <a:r>
              <a:rPr lang="en-GB" sz="1400" dirty="0"/>
              <a:t>Scan item</a:t>
            </a:r>
          </a:p>
          <a:p>
            <a:r>
              <a:rPr lang="en-GB" sz="1400" dirty="0"/>
              <a:t>Put in bagging area</a:t>
            </a:r>
          </a:p>
          <a:p>
            <a:r>
              <a:rPr lang="en-GB" sz="1400" dirty="0"/>
              <a:t>Scan item</a:t>
            </a:r>
          </a:p>
          <a:p>
            <a:r>
              <a:rPr lang="en-GB" sz="1400" dirty="0"/>
              <a:t>Put in bagging area</a:t>
            </a:r>
          </a:p>
          <a:p>
            <a:r>
              <a:rPr lang="en-GB" sz="1400" dirty="0"/>
              <a:t>Scan item</a:t>
            </a:r>
          </a:p>
          <a:p>
            <a:r>
              <a:rPr lang="en-GB" sz="1400" dirty="0"/>
              <a:t>Put in bagging area</a:t>
            </a:r>
          </a:p>
          <a:p>
            <a:r>
              <a:rPr lang="en-GB" sz="1400" dirty="0"/>
              <a:t>…etc</a:t>
            </a:r>
          </a:p>
          <a:p>
            <a:r>
              <a:rPr lang="en-GB" sz="1400" dirty="0"/>
              <a:t>Finish and pay</a:t>
            </a:r>
          </a:p>
          <a:p>
            <a:endParaRPr lang="en-GB" sz="1400" dirty="0"/>
          </a:p>
        </p:txBody>
      </p:sp>
      <p:sp>
        <p:nvSpPr>
          <p:cNvPr id="87" name="TextBox 86">
            <a:extLst>
              <a:ext uri="{FF2B5EF4-FFF2-40B4-BE49-F238E27FC236}">
                <a16:creationId xmlns:a16="http://schemas.microsoft.com/office/drawing/2014/main" id="{62BB3C77-9281-4CEF-2F44-6770C7EAA7C8}"/>
              </a:ext>
            </a:extLst>
          </p:cNvPr>
          <p:cNvSpPr txBox="1"/>
          <p:nvPr/>
        </p:nvSpPr>
        <p:spPr>
          <a:xfrm>
            <a:off x="10501489" y="4950094"/>
            <a:ext cx="1690511" cy="1754326"/>
          </a:xfrm>
          <a:prstGeom prst="rect">
            <a:avLst/>
          </a:prstGeom>
          <a:noFill/>
        </p:spPr>
        <p:txBody>
          <a:bodyPr wrap="square">
            <a:spAutoFit/>
          </a:bodyPr>
          <a:lstStyle/>
          <a:p>
            <a:r>
              <a:rPr lang="en-GB" b="1" dirty="0"/>
              <a:t>Unhappy paths</a:t>
            </a:r>
          </a:p>
          <a:p>
            <a:endParaRPr lang="en-GB" sz="1200" dirty="0"/>
          </a:p>
          <a:p>
            <a:r>
              <a:rPr lang="en-GB" sz="1200" dirty="0"/>
              <a:t>Item removed before payment</a:t>
            </a:r>
          </a:p>
          <a:p>
            <a:endParaRPr lang="en-GB" sz="1200" dirty="0"/>
          </a:p>
          <a:p>
            <a:r>
              <a:rPr lang="en-GB" sz="1200" dirty="0"/>
              <a:t>Item added before scan</a:t>
            </a:r>
          </a:p>
        </p:txBody>
      </p:sp>
    </p:spTree>
    <p:extLst>
      <p:ext uri="{BB962C8B-B14F-4D97-AF65-F5344CB8AC3E}">
        <p14:creationId xmlns:p14="http://schemas.microsoft.com/office/powerpoint/2010/main" val="2832625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A20DF-E22F-7045-F475-2982DB671BFD}"/>
              </a:ext>
            </a:extLst>
          </p:cNvPr>
          <p:cNvSpPr>
            <a:spLocks noGrp="1"/>
          </p:cNvSpPr>
          <p:nvPr>
            <p:ph type="title"/>
          </p:nvPr>
        </p:nvSpPr>
        <p:spPr/>
        <p:txBody>
          <a:bodyPr/>
          <a:lstStyle/>
          <a:p>
            <a:r>
              <a:rPr lang="en-GB" dirty="0"/>
              <a:t>Universe of algorithms in programming</a:t>
            </a:r>
          </a:p>
        </p:txBody>
      </p:sp>
      <p:sp>
        <p:nvSpPr>
          <p:cNvPr id="4" name="Rectangle: Rounded Corners 3">
            <a:extLst>
              <a:ext uri="{FF2B5EF4-FFF2-40B4-BE49-F238E27FC236}">
                <a16:creationId xmlns:a16="http://schemas.microsoft.com/office/drawing/2014/main" id="{14487FDC-F70D-1DEE-FAEC-B22F120135A9}"/>
              </a:ext>
            </a:extLst>
          </p:cNvPr>
          <p:cNvSpPr/>
          <p:nvPr/>
        </p:nvSpPr>
        <p:spPr>
          <a:xfrm>
            <a:off x="214489" y="158045"/>
            <a:ext cx="11796889" cy="652497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0" name="TextBox 9">
            <a:extLst>
              <a:ext uri="{FF2B5EF4-FFF2-40B4-BE49-F238E27FC236}">
                <a16:creationId xmlns:a16="http://schemas.microsoft.com/office/drawing/2014/main" id="{BB638DB2-490F-A81D-D78A-DF4DD0D100F6}"/>
              </a:ext>
            </a:extLst>
          </p:cNvPr>
          <p:cNvSpPr txBox="1"/>
          <p:nvPr/>
        </p:nvSpPr>
        <p:spPr>
          <a:xfrm>
            <a:off x="7337778" y="2257778"/>
            <a:ext cx="3454400" cy="1077218"/>
          </a:xfrm>
          <a:prstGeom prst="rect">
            <a:avLst/>
          </a:prstGeom>
          <a:noFill/>
        </p:spPr>
        <p:txBody>
          <a:bodyPr wrap="square" rtlCol="0">
            <a:spAutoFit/>
          </a:bodyPr>
          <a:lstStyle/>
          <a:p>
            <a:r>
              <a:rPr lang="en-GB" sz="3200" dirty="0"/>
              <a:t>All known algorithms</a:t>
            </a:r>
          </a:p>
        </p:txBody>
      </p:sp>
      <p:grpSp>
        <p:nvGrpSpPr>
          <p:cNvPr id="23" name="Group 22">
            <a:extLst>
              <a:ext uri="{FF2B5EF4-FFF2-40B4-BE49-F238E27FC236}">
                <a16:creationId xmlns:a16="http://schemas.microsoft.com/office/drawing/2014/main" id="{5DD9C83B-0B24-C75E-0CAB-C835A232EA71}"/>
              </a:ext>
            </a:extLst>
          </p:cNvPr>
          <p:cNvGrpSpPr/>
          <p:nvPr/>
        </p:nvGrpSpPr>
        <p:grpSpPr>
          <a:xfrm>
            <a:off x="1298222" y="2263422"/>
            <a:ext cx="3256844" cy="1958622"/>
            <a:chOff x="1298222" y="2263422"/>
            <a:chExt cx="3256844" cy="1958622"/>
          </a:xfrm>
        </p:grpSpPr>
        <p:sp>
          <p:nvSpPr>
            <p:cNvPr id="6" name="Oval 5">
              <a:extLst>
                <a:ext uri="{FF2B5EF4-FFF2-40B4-BE49-F238E27FC236}">
                  <a16:creationId xmlns:a16="http://schemas.microsoft.com/office/drawing/2014/main" id="{D92FE515-E83C-3C3B-D660-6972900BAB87}"/>
                </a:ext>
              </a:extLst>
            </p:cNvPr>
            <p:cNvSpPr/>
            <p:nvPr/>
          </p:nvSpPr>
          <p:spPr>
            <a:xfrm>
              <a:off x="4143022" y="3674533"/>
              <a:ext cx="412044" cy="547511"/>
            </a:xfrm>
            <a:prstGeom prst="ellipse">
              <a:avLst/>
            </a:prstGeom>
            <a:solidFill>
              <a:schemeClr val="tx2">
                <a:lumMod val="50000"/>
                <a:lumOff val="50000"/>
                <a:alpha val="4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86444DAF-3291-CFF6-6846-43727AFE8FFC}"/>
                </a:ext>
              </a:extLst>
            </p:cNvPr>
            <p:cNvSpPr txBox="1"/>
            <p:nvPr/>
          </p:nvSpPr>
          <p:spPr>
            <a:xfrm>
              <a:off x="1298222" y="2263422"/>
              <a:ext cx="2664178" cy="1200329"/>
            </a:xfrm>
            <a:prstGeom prst="rect">
              <a:avLst/>
            </a:prstGeom>
            <a:noFill/>
          </p:spPr>
          <p:txBody>
            <a:bodyPr wrap="square" rtlCol="0">
              <a:spAutoFit/>
            </a:bodyPr>
            <a:lstStyle/>
            <a:p>
              <a:r>
                <a:rPr lang="en-GB" sz="2400" dirty="0"/>
                <a:t>What you already know (but didn’t know you know)</a:t>
              </a:r>
            </a:p>
          </p:txBody>
        </p:sp>
        <p:cxnSp>
          <p:nvCxnSpPr>
            <p:cNvPr id="16" name="Straight Connector 15">
              <a:extLst>
                <a:ext uri="{FF2B5EF4-FFF2-40B4-BE49-F238E27FC236}">
                  <a16:creationId xmlns:a16="http://schemas.microsoft.com/office/drawing/2014/main" id="{4EA5C454-5BE4-7F27-B153-7A54FD0A2380}"/>
                </a:ext>
              </a:extLst>
            </p:cNvPr>
            <p:cNvCxnSpPr>
              <a:stCxn id="13" idx="2"/>
              <a:endCxn id="6" idx="2"/>
            </p:cNvCxnSpPr>
            <p:nvPr/>
          </p:nvCxnSpPr>
          <p:spPr>
            <a:xfrm>
              <a:off x="2630311" y="3463751"/>
              <a:ext cx="1512711" cy="48453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3EEA8224-1F9B-C9FB-310D-5065E83A8355}"/>
              </a:ext>
            </a:extLst>
          </p:cNvPr>
          <p:cNvGrpSpPr/>
          <p:nvPr/>
        </p:nvGrpSpPr>
        <p:grpSpPr>
          <a:xfrm>
            <a:off x="4312356" y="3680178"/>
            <a:ext cx="3939822" cy="564444"/>
            <a:chOff x="4312356" y="3680178"/>
            <a:chExt cx="3939822" cy="564444"/>
          </a:xfrm>
        </p:grpSpPr>
        <p:sp>
          <p:nvSpPr>
            <p:cNvPr id="5" name="Oval 4">
              <a:extLst>
                <a:ext uri="{FF2B5EF4-FFF2-40B4-BE49-F238E27FC236}">
                  <a16:creationId xmlns:a16="http://schemas.microsoft.com/office/drawing/2014/main" id="{8D994B65-1108-620E-C58E-428902274DE9}"/>
                </a:ext>
              </a:extLst>
            </p:cNvPr>
            <p:cNvSpPr/>
            <p:nvPr/>
          </p:nvSpPr>
          <p:spPr>
            <a:xfrm>
              <a:off x="4312356" y="3680178"/>
              <a:ext cx="654755" cy="5644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3041C323-AB84-B67C-2E5F-C0DFDD2F62CC}"/>
                </a:ext>
              </a:extLst>
            </p:cNvPr>
            <p:cNvSpPr txBox="1"/>
            <p:nvPr/>
          </p:nvSpPr>
          <p:spPr>
            <a:xfrm>
              <a:off x="5971822" y="3714044"/>
              <a:ext cx="2280356" cy="461665"/>
            </a:xfrm>
            <a:prstGeom prst="rect">
              <a:avLst/>
            </a:prstGeom>
            <a:noFill/>
          </p:spPr>
          <p:txBody>
            <a:bodyPr wrap="square" rtlCol="0">
              <a:spAutoFit/>
            </a:bodyPr>
            <a:lstStyle/>
            <a:p>
              <a:r>
                <a:rPr lang="en-GB" sz="2400" dirty="0"/>
                <a:t>What I know</a:t>
              </a:r>
            </a:p>
          </p:txBody>
        </p:sp>
        <p:cxnSp>
          <p:nvCxnSpPr>
            <p:cNvPr id="17" name="Straight Connector 16">
              <a:extLst>
                <a:ext uri="{FF2B5EF4-FFF2-40B4-BE49-F238E27FC236}">
                  <a16:creationId xmlns:a16="http://schemas.microsoft.com/office/drawing/2014/main" id="{349BEC97-9AC1-A9A6-0026-F3B63C0EE14C}"/>
                </a:ext>
              </a:extLst>
            </p:cNvPr>
            <p:cNvCxnSpPr>
              <a:cxnSpLocks/>
              <a:stCxn id="12" idx="1"/>
              <a:endCxn id="5" idx="6"/>
            </p:cNvCxnSpPr>
            <p:nvPr/>
          </p:nvCxnSpPr>
          <p:spPr>
            <a:xfrm flipH="1">
              <a:off x="4967111" y="3944877"/>
              <a:ext cx="1004711" cy="1752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75758D7B-BAAF-B070-3C7F-D3E7E8DD01EC}"/>
              </a:ext>
            </a:extLst>
          </p:cNvPr>
          <p:cNvGrpSpPr/>
          <p:nvPr/>
        </p:nvGrpSpPr>
        <p:grpSpPr>
          <a:xfrm>
            <a:off x="1868311" y="3206044"/>
            <a:ext cx="2963333" cy="3088015"/>
            <a:chOff x="1868311" y="3206044"/>
            <a:chExt cx="2963333" cy="3088015"/>
          </a:xfrm>
        </p:grpSpPr>
        <p:sp>
          <p:nvSpPr>
            <p:cNvPr id="7" name="Oval 6">
              <a:extLst>
                <a:ext uri="{FF2B5EF4-FFF2-40B4-BE49-F238E27FC236}">
                  <a16:creationId xmlns:a16="http://schemas.microsoft.com/office/drawing/2014/main" id="{F5B82A13-7CCB-E423-31FC-F2AC21418A55}"/>
                </a:ext>
              </a:extLst>
            </p:cNvPr>
            <p:cNvSpPr/>
            <p:nvPr/>
          </p:nvSpPr>
          <p:spPr>
            <a:xfrm>
              <a:off x="4453467" y="3206044"/>
              <a:ext cx="378177" cy="146755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A7B0748-4BED-502A-0737-9DB1E6AF8AA2}"/>
                </a:ext>
              </a:extLst>
            </p:cNvPr>
            <p:cNvSpPr txBox="1"/>
            <p:nvPr/>
          </p:nvSpPr>
          <p:spPr>
            <a:xfrm>
              <a:off x="1868311" y="4724399"/>
              <a:ext cx="2280356" cy="1569660"/>
            </a:xfrm>
            <a:prstGeom prst="rect">
              <a:avLst/>
            </a:prstGeom>
            <a:noFill/>
          </p:spPr>
          <p:txBody>
            <a:bodyPr wrap="square" rtlCol="0">
              <a:spAutoFit/>
            </a:bodyPr>
            <a:lstStyle/>
            <a:p>
              <a:r>
                <a:rPr lang="en-GB" sz="2400" dirty="0"/>
                <a:t>What they might ask you about at interview</a:t>
              </a:r>
            </a:p>
          </p:txBody>
        </p:sp>
        <p:cxnSp>
          <p:nvCxnSpPr>
            <p:cNvPr id="20" name="Straight Connector 19">
              <a:extLst>
                <a:ext uri="{FF2B5EF4-FFF2-40B4-BE49-F238E27FC236}">
                  <a16:creationId xmlns:a16="http://schemas.microsoft.com/office/drawing/2014/main" id="{E738DF4B-23D3-49AD-D82F-17ABF3B8DDA5}"/>
                </a:ext>
              </a:extLst>
            </p:cNvPr>
            <p:cNvCxnSpPr>
              <a:cxnSpLocks/>
              <a:stCxn id="14" idx="3"/>
              <a:endCxn id="7" idx="4"/>
            </p:cNvCxnSpPr>
            <p:nvPr/>
          </p:nvCxnSpPr>
          <p:spPr>
            <a:xfrm flipV="1">
              <a:off x="4148667" y="4673600"/>
              <a:ext cx="493889" cy="835629"/>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891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First look at Sorting</a:t>
            </a:r>
          </a:p>
        </p:txBody>
      </p:sp>
      <p:sp>
        <p:nvSpPr>
          <p:cNvPr id="6" name="Content Placeholder 5">
            <a:extLst>
              <a:ext uri="{FF2B5EF4-FFF2-40B4-BE49-F238E27FC236}">
                <a16:creationId xmlns:a16="http://schemas.microsoft.com/office/drawing/2014/main" id="{6CBC69DE-F75D-FEDD-DB5D-94CAD9424640}"/>
              </a:ext>
            </a:extLst>
          </p:cNvPr>
          <p:cNvSpPr>
            <a:spLocks noGrp="1"/>
          </p:cNvSpPr>
          <p:nvPr>
            <p:ph idx="1"/>
          </p:nvPr>
        </p:nvSpPr>
        <p:spPr/>
        <p:txBody>
          <a:bodyPr>
            <a:normAutofit lnSpcReduction="10000"/>
          </a:bodyPr>
          <a:lstStyle/>
          <a:p>
            <a:r>
              <a:rPr lang="en-GB" dirty="0"/>
              <a:t>The problem:</a:t>
            </a:r>
          </a:p>
          <a:p>
            <a:pPr lvl="1"/>
            <a:r>
              <a:rPr lang="en-GB" b="1" dirty="0"/>
              <a:t>[3,4,1,5,2].sort() </a:t>
            </a:r>
            <a:r>
              <a:rPr lang="en-GB" dirty="0"/>
              <a:t>should equal </a:t>
            </a:r>
            <a:r>
              <a:rPr lang="en-GB" b="1" dirty="0"/>
              <a:t>[1,2,3,4,5]</a:t>
            </a:r>
          </a:p>
          <a:p>
            <a:r>
              <a:rPr lang="en-GB" dirty="0"/>
              <a:t>As well as just sorting, many programming solutions depend on the result of a sort function:</a:t>
            </a:r>
          </a:p>
          <a:p>
            <a:pPr lvl="1"/>
            <a:r>
              <a:rPr lang="en-GB" dirty="0"/>
              <a:t>find</a:t>
            </a:r>
          </a:p>
          <a:p>
            <a:pPr lvl="1"/>
            <a:r>
              <a:rPr lang="en-GB" dirty="0"/>
              <a:t>check for missing item (or duplicates)</a:t>
            </a:r>
          </a:p>
          <a:p>
            <a:pPr lvl="1"/>
            <a:r>
              <a:rPr lang="en-GB" dirty="0"/>
              <a:t>compare (sets)</a:t>
            </a:r>
          </a:p>
          <a:p>
            <a:r>
              <a:rPr lang="en-GB" dirty="0"/>
              <a:t>We’ll briefly look today at animations of a simple algorithm and a more complex one:</a:t>
            </a:r>
          </a:p>
          <a:p>
            <a:pPr lvl="1"/>
            <a:r>
              <a:rPr lang="en-GB" dirty="0"/>
              <a:t>Insertion sort</a:t>
            </a:r>
          </a:p>
          <a:p>
            <a:pPr lvl="1"/>
            <a:r>
              <a:rPr lang="en-GB" dirty="0"/>
              <a:t>Merge sort</a:t>
            </a:r>
          </a:p>
        </p:txBody>
      </p:sp>
    </p:spTree>
    <p:extLst>
      <p:ext uri="{BB962C8B-B14F-4D97-AF65-F5344CB8AC3E}">
        <p14:creationId xmlns:p14="http://schemas.microsoft.com/office/powerpoint/2010/main" val="51052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49AC-F981-DB8D-41A1-3537B4E9BCA6}"/>
              </a:ext>
            </a:extLst>
          </p:cNvPr>
          <p:cNvSpPr>
            <a:spLocks noGrp="1"/>
          </p:cNvSpPr>
          <p:nvPr>
            <p:ph type="title"/>
          </p:nvPr>
        </p:nvSpPr>
        <p:spPr/>
        <p:txBody>
          <a:bodyPr/>
          <a:lstStyle/>
          <a:p>
            <a:r>
              <a:rPr lang="en-GB" dirty="0"/>
              <a:t>A </a:t>
            </a:r>
            <a:r>
              <a:rPr lang="en-GB" dirty="0" err="1"/>
              <a:t>Bootcamper’s</a:t>
            </a:r>
            <a:r>
              <a:rPr lang="en-GB" dirty="0"/>
              <a:t> dream…</a:t>
            </a:r>
          </a:p>
        </p:txBody>
      </p:sp>
      <p:sp>
        <p:nvSpPr>
          <p:cNvPr id="3" name="Content Placeholder 2">
            <a:extLst>
              <a:ext uri="{FF2B5EF4-FFF2-40B4-BE49-F238E27FC236}">
                <a16:creationId xmlns:a16="http://schemas.microsoft.com/office/drawing/2014/main" id="{A550FAB0-90A8-8A91-F380-517B81388617}"/>
              </a:ext>
            </a:extLst>
          </p:cNvPr>
          <p:cNvSpPr>
            <a:spLocks noGrp="1"/>
          </p:cNvSpPr>
          <p:nvPr>
            <p:ph idx="1"/>
          </p:nvPr>
        </p:nvSpPr>
        <p:spPr/>
        <p:txBody>
          <a:bodyPr>
            <a:normAutofit lnSpcReduction="10000"/>
          </a:bodyPr>
          <a:lstStyle/>
          <a:p>
            <a:r>
              <a:rPr lang="en-GB" dirty="0"/>
              <a:t>Interviewer:</a:t>
            </a:r>
          </a:p>
          <a:p>
            <a:pPr lvl="1"/>
            <a:r>
              <a:rPr lang="en-GB" dirty="0"/>
              <a:t>How do you sort this array of numbers?</a:t>
            </a:r>
          </a:p>
          <a:p>
            <a:pPr lvl="1"/>
            <a:r>
              <a:rPr lang="en-GB" dirty="0"/>
              <a:t>Let </a:t>
            </a:r>
            <a:r>
              <a:rPr lang="en-GB" dirty="0" err="1"/>
              <a:t>myArray</a:t>
            </a:r>
            <a:r>
              <a:rPr lang="en-GB" dirty="0"/>
              <a:t> = [34, 939, 30, -3, 32, -920, 344, 344, 12…];</a:t>
            </a:r>
          </a:p>
          <a:p>
            <a:r>
              <a:rPr lang="en-GB" dirty="0" err="1"/>
              <a:t>Bootcamper</a:t>
            </a:r>
            <a:r>
              <a:rPr lang="en-GB" dirty="0"/>
              <a:t>:</a:t>
            </a:r>
          </a:p>
          <a:p>
            <a:pPr lvl="1"/>
            <a:r>
              <a:rPr lang="en-GB" dirty="0"/>
              <a:t>Easy!</a:t>
            </a:r>
          </a:p>
          <a:p>
            <a:pPr lvl="1"/>
            <a:r>
              <a:rPr lang="en-GB" dirty="0"/>
              <a:t>Call </a:t>
            </a:r>
            <a:r>
              <a:rPr lang="en-GB" dirty="0" err="1"/>
              <a:t>myArray.sort</a:t>
            </a:r>
            <a:r>
              <a:rPr lang="en-GB" dirty="0"/>
              <a:t>()</a:t>
            </a:r>
          </a:p>
          <a:p>
            <a:pPr lvl="1"/>
            <a:endParaRPr lang="en-GB" dirty="0"/>
          </a:p>
          <a:p>
            <a:pPr lvl="1"/>
            <a:r>
              <a:rPr lang="en-GB" dirty="0"/>
              <a:t>Time for MY questions now:</a:t>
            </a:r>
          </a:p>
          <a:p>
            <a:pPr lvl="2"/>
            <a:r>
              <a:rPr lang="en-GB" dirty="0"/>
              <a:t>What’s my starting salary?</a:t>
            </a:r>
          </a:p>
          <a:p>
            <a:pPr lvl="2"/>
            <a:r>
              <a:rPr lang="en-GB" dirty="0"/>
              <a:t>How many days holiday?</a:t>
            </a:r>
          </a:p>
          <a:p>
            <a:pPr lvl="2"/>
            <a:r>
              <a:rPr lang="en-GB" dirty="0"/>
              <a:t>Parking space?</a:t>
            </a:r>
          </a:p>
        </p:txBody>
      </p:sp>
      <p:pic>
        <p:nvPicPr>
          <p:cNvPr id="5" name="Picture 4">
            <a:extLst>
              <a:ext uri="{FF2B5EF4-FFF2-40B4-BE49-F238E27FC236}">
                <a16:creationId xmlns:a16="http://schemas.microsoft.com/office/drawing/2014/main" id="{CAF3FEAC-5C78-04C3-DBFB-2107CB25C445}"/>
              </a:ext>
            </a:extLst>
          </p:cNvPr>
          <p:cNvPicPr>
            <a:picLocks noChangeAspect="1"/>
          </p:cNvPicPr>
          <p:nvPr/>
        </p:nvPicPr>
        <p:blipFill>
          <a:blip r:embed="rId3"/>
          <a:stretch>
            <a:fillRect/>
          </a:stretch>
        </p:blipFill>
        <p:spPr>
          <a:xfrm>
            <a:off x="9019000" y="277025"/>
            <a:ext cx="2811051" cy="2962263"/>
          </a:xfrm>
          <a:prstGeom prst="rect">
            <a:avLst/>
          </a:prstGeom>
        </p:spPr>
      </p:pic>
    </p:spTree>
    <p:extLst>
      <p:ext uri="{BB962C8B-B14F-4D97-AF65-F5344CB8AC3E}">
        <p14:creationId xmlns:p14="http://schemas.microsoft.com/office/powerpoint/2010/main" val="265451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Insertion Sort</a:t>
            </a:r>
          </a:p>
        </p:txBody>
      </p:sp>
      <p:pic>
        <p:nvPicPr>
          <p:cNvPr id="8" name="Screen Recording 7">
            <a:hlinkClick r:id="" action="ppaction://media"/>
            <a:extLst>
              <a:ext uri="{FF2B5EF4-FFF2-40B4-BE49-F238E27FC236}">
                <a16:creationId xmlns:a16="http://schemas.microsoft.com/office/drawing/2014/main" id="{2EF725AA-3E55-30C7-B4B9-190A770D986E}"/>
              </a:ext>
            </a:extLst>
          </p:cNvPr>
          <p:cNvPicPr>
            <a:picLocks noGrp="1" noChangeAspect="1"/>
          </p:cNvPicPr>
          <p:nvPr>
            <p:ph idx="1"/>
            <a:videoFile r:link="rId1"/>
            <p:extLst>
              <p:ext uri="{DAA4B4D4-6D71-4841-9C94-3DE7FCFB9230}">
                <p14:media xmlns:p14="http://schemas.microsoft.com/office/powerpoint/2010/main" r:embed="rId2">
                  <p14:trim st="2498" end="92252.9"/>
                </p14:media>
              </p:ext>
            </p:extLst>
          </p:nvPr>
        </p:nvPicPr>
        <p:blipFill>
          <a:blip r:embed="rId5"/>
          <a:stretch>
            <a:fillRect/>
          </a:stretch>
        </p:blipFill>
        <p:spPr>
          <a:xfrm>
            <a:off x="333375" y="1289050"/>
            <a:ext cx="6467475" cy="2947988"/>
          </a:xfrm>
        </p:spPr>
      </p:pic>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2092881"/>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a:t>
            </a:r>
            <a:r>
              <a:rPr lang="en-GB" sz="1400" b="0" dirty="0">
                <a:solidFill>
                  <a:srgbClr val="098658"/>
                </a:solidFill>
                <a:effectLst/>
                <a:highlight>
                  <a:srgbClr val="FFFFFF"/>
                </a:highlight>
                <a:latin typeface="Consolas" panose="020B0609020204030204" pitchFamily="49" charset="0"/>
              </a:rPr>
              <a:t>0</a:t>
            </a:r>
            <a:r>
              <a:rPr lang="en-GB" sz="1400" b="0" dirty="0">
                <a:solidFill>
                  <a:srgbClr val="000000"/>
                </a:solidFill>
                <a:effectLst/>
                <a:highlight>
                  <a:srgbClr val="FFFFFF"/>
                </a:highlight>
                <a:latin typeface="Consolas" panose="020B0609020204030204" pitchFamily="49" charset="0"/>
              </a:rPr>
              <a:t> to J-1)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 &lt;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doRotate</a:t>
            </a:r>
            <a:r>
              <a:rPr lang="en-GB" sz="1400" b="0" dirty="0">
                <a:solidFill>
                  <a:srgbClr val="000000"/>
                </a:solidFill>
                <a:effectLst/>
                <a:highlight>
                  <a:srgbClr val="FFFFFF"/>
                </a:highlight>
                <a:latin typeface="Consolas" panose="020B0609020204030204" pitchFamily="49" charset="0"/>
              </a:rPr>
              <a:t>(J,</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break</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867525" cy="2031325"/>
          </a:xfrm>
          <a:prstGeom prst="rect">
            <a:avLst/>
          </a:prstGeom>
          <a:noFill/>
        </p:spPr>
        <p:txBody>
          <a:bodyPr wrap="square" rtlCol="0">
            <a:spAutoFit/>
          </a:bodyPr>
          <a:lstStyle/>
          <a:p>
            <a:r>
              <a:rPr lang="en-GB" dirty="0"/>
              <a:t>Start by looking at the second element (using index variable I)</a:t>
            </a:r>
          </a:p>
          <a:p>
            <a:r>
              <a:rPr lang="en-GB" dirty="0"/>
              <a:t>Look at every element to the left of I (using index variable J)</a:t>
            </a:r>
          </a:p>
          <a:p>
            <a:r>
              <a:rPr lang="en-GB" dirty="0"/>
              <a:t>If they are out of order, move the element at I to J, and move everything from J one place to the left to fill the gap (this is called a rotate).</a:t>
            </a:r>
          </a:p>
          <a:p>
            <a:r>
              <a:rPr lang="en-GB" dirty="0"/>
              <a:t>Repeat with next I.</a:t>
            </a:r>
          </a:p>
          <a:p>
            <a:endParaRPr lang="en-GB" dirty="0"/>
          </a:p>
        </p:txBody>
      </p:sp>
      <p:pic>
        <p:nvPicPr>
          <p:cNvPr id="12" name="Picture 11">
            <a:extLst>
              <a:ext uri="{FF2B5EF4-FFF2-40B4-BE49-F238E27FC236}">
                <a16:creationId xmlns:a16="http://schemas.microsoft.com/office/drawing/2014/main" id="{90611702-4963-4A67-3EA1-598DA99DABE8}"/>
              </a:ext>
            </a:extLst>
          </p:cNvPr>
          <p:cNvPicPr>
            <a:picLocks noChangeAspect="1"/>
          </p:cNvPicPr>
          <p:nvPr/>
        </p:nvPicPr>
        <p:blipFill rotWithShape="1">
          <a:blip r:embed="rId6"/>
          <a:srcRect l="33130" t="28791" r="16568" b="4889"/>
          <a:stretch/>
        </p:blipFill>
        <p:spPr>
          <a:xfrm>
            <a:off x="7572374" y="4486274"/>
            <a:ext cx="3095625" cy="1876425"/>
          </a:xfrm>
          <a:prstGeom prst="rect">
            <a:avLst/>
          </a:prstGeom>
        </p:spPr>
      </p:pic>
      <p:sp>
        <p:nvSpPr>
          <p:cNvPr id="13" name="Arrow: Right 12">
            <a:extLst>
              <a:ext uri="{FF2B5EF4-FFF2-40B4-BE49-F238E27FC236}">
                <a16:creationId xmlns:a16="http://schemas.microsoft.com/office/drawing/2014/main" id="{5EF07225-5F2D-2A94-D8FE-BBBBA8EC3339}"/>
              </a:ext>
            </a:extLst>
          </p:cNvPr>
          <p:cNvSpPr/>
          <p:nvPr/>
        </p:nvSpPr>
        <p:spPr>
          <a:xfrm>
            <a:off x="7029450" y="5400675"/>
            <a:ext cx="438150" cy="952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542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 2</a:t>
            </a:r>
          </a:p>
        </p:txBody>
      </p:sp>
      <p:pic>
        <p:nvPicPr>
          <p:cNvPr id="5" name="Screen Recording 4">
            <a:hlinkClick r:id="" action="ppaction://media"/>
            <a:extLst>
              <a:ext uri="{FF2B5EF4-FFF2-40B4-BE49-F238E27FC236}">
                <a16:creationId xmlns:a16="http://schemas.microsoft.com/office/drawing/2014/main" id="{3B582574-4C08-F41A-B3A9-81F5B3AF32A0}"/>
              </a:ext>
            </a:extLst>
          </p:cNvPr>
          <p:cNvPicPr>
            <a:picLocks noChangeAspect="1"/>
          </p:cNvPicPr>
          <p:nvPr>
            <a:videoFile r:link="rId1"/>
            <p:extLst>
              <p:ext uri="{DAA4B4D4-6D71-4841-9C94-3DE7FCFB9230}">
                <p14:media xmlns:p14="http://schemas.microsoft.com/office/powerpoint/2010/main" r:embed="rId2">
                  <p14:trim st="1428" end="4514.4512"/>
                </p14:media>
              </p:ext>
            </p:extLst>
          </p:nvPr>
        </p:nvPicPr>
        <p:blipFill>
          <a:blip r:embed="rId5"/>
          <a:stretch>
            <a:fillRect/>
          </a:stretch>
        </p:blipFill>
        <p:spPr>
          <a:xfrm>
            <a:off x="314325" y="1285875"/>
            <a:ext cx="5600700" cy="2552700"/>
          </a:xfrm>
          <a:prstGeom prst="rect">
            <a:avLst/>
          </a:prstGeom>
        </p:spPr>
      </p:pic>
      <p:grpSp>
        <p:nvGrpSpPr>
          <p:cNvPr id="80" name="Group 79">
            <a:extLst>
              <a:ext uri="{FF2B5EF4-FFF2-40B4-BE49-F238E27FC236}">
                <a16:creationId xmlns:a16="http://schemas.microsoft.com/office/drawing/2014/main" id="{B7C28EB6-AA61-08C1-4171-8B2353F12E34}"/>
              </a:ext>
            </a:extLst>
          </p:cNvPr>
          <p:cNvGrpSpPr/>
          <p:nvPr/>
        </p:nvGrpSpPr>
        <p:grpSpPr>
          <a:xfrm>
            <a:off x="6342183" y="1354667"/>
            <a:ext cx="5512581" cy="781914"/>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165" name="Group 164">
            <a:extLst>
              <a:ext uri="{FF2B5EF4-FFF2-40B4-BE49-F238E27FC236}">
                <a16:creationId xmlns:a16="http://schemas.microsoft.com/office/drawing/2014/main" id="{FB7EF475-27A9-0F9E-6A0C-33C6C302D936}"/>
              </a:ext>
            </a:extLst>
          </p:cNvPr>
          <p:cNvGrpSpPr/>
          <p:nvPr/>
        </p:nvGrpSpPr>
        <p:grpSpPr>
          <a:xfrm>
            <a:off x="6524978" y="1078088"/>
            <a:ext cx="5091291" cy="186269"/>
            <a:chOff x="6524978" y="1078088"/>
            <a:chExt cx="5091291" cy="186269"/>
          </a:xfrm>
        </p:grpSpPr>
        <p:sp>
          <p:nvSpPr>
            <p:cNvPr id="159" name="Right Bracket 158">
              <a:extLst>
                <a:ext uri="{FF2B5EF4-FFF2-40B4-BE49-F238E27FC236}">
                  <a16:creationId xmlns:a16="http://schemas.microsoft.com/office/drawing/2014/main" id="{FA829F5A-5C08-92E8-F141-125D09F8CDB7}"/>
                </a:ext>
              </a:extLst>
            </p:cNvPr>
            <p:cNvSpPr/>
            <p:nvPr/>
          </p:nvSpPr>
          <p:spPr>
            <a:xfrm rot="16200000">
              <a:off x="6818489" y="801512"/>
              <a:ext cx="169333" cy="756356"/>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60" name="Right Bracket 159">
              <a:extLst>
                <a:ext uri="{FF2B5EF4-FFF2-40B4-BE49-F238E27FC236}">
                  <a16:creationId xmlns:a16="http://schemas.microsoft.com/office/drawing/2014/main" id="{FAD81301-E304-BFA3-BADE-9634DDB4A02B}"/>
                </a:ext>
              </a:extLst>
            </p:cNvPr>
            <p:cNvSpPr/>
            <p:nvPr/>
          </p:nvSpPr>
          <p:spPr>
            <a:xfrm rot="16200000">
              <a:off x="7930446" y="795866"/>
              <a:ext cx="169333" cy="756356"/>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62" name="Right Bracket 161">
              <a:extLst>
                <a:ext uri="{FF2B5EF4-FFF2-40B4-BE49-F238E27FC236}">
                  <a16:creationId xmlns:a16="http://schemas.microsoft.com/office/drawing/2014/main" id="{8EC22B93-AE64-BB6A-84C3-048919F297D8}"/>
                </a:ext>
              </a:extLst>
            </p:cNvPr>
            <p:cNvSpPr/>
            <p:nvPr/>
          </p:nvSpPr>
          <p:spPr>
            <a:xfrm rot="16200000">
              <a:off x="8980312" y="784577"/>
              <a:ext cx="169333" cy="756356"/>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63" name="Right Bracket 162">
              <a:extLst>
                <a:ext uri="{FF2B5EF4-FFF2-40B4-BE49-F238E27FC236}">
                  <a16:creationId xmlns:a16="http://schemas.microsoft.com/office/drawing/2014/main" id="{F1162EB1-D090-17DF-FE14-59285374EA7D}"/>
                </a:ext>
              </a:extLst>
            </p:cNvPr>
            <p:cNvSpPr/>
            <p:nvPr/>
          </p:nvSpPr>
          <p:spPr>
            <a:xfrm rot="16200000">
              <a:off x="10058403" y="801513"/>
              <a:ext cx="169333" cy="756356"/>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64" name="Right Bracket 163">
              <a:extLst>
                <a:ext uri="{FF2B5EF4-FFF2-40B4-BE49-F238E27FC236}">
                  <a16:creationId xmlns:a16="http://schemas.microsoft.com/office/drawing/2014/main" id="{FABE5266-6E0D-014D-A39A-A31EA6CE57B2}"/>
                </a:ext>
              </a:extLst>
            </p:cNvPr>
            <p:cNvSpPr/>
            <p:nvPr/>
          </p:nvSpPr>
          <p:spPr>
            <a:xfrm rot="16200000">
              <a:off x="11153424" y="790224"/>
              <a:ext cx="169333" cy="756356"/>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sp>
        <p:nvSpPr>
          <p:cNvPr id="243" name="TextBox 242">
            <a:extLst>
              <a:ext uri="{FF2B5EF4-FFF2-40B4-BE49-F238E27FC236}">
                <a16:creationId xmlns:a16="http://schemas.microsoft.com/office/drawing/2014/main" id="{38491ADB-DBF8-C7BC-8143-F78E03D5D3FE}"/>
              </a:ext>
            </a:extLst>
          </p:cNvPr>
          <p:cNvSpPr txBox="1"/>
          <p:nvPr/>
        </p:nvSpPr>
        <p:spPr>
          <a:xfrm>
            <a:off x="225778" y="4075289"/>
            <a:ext cx="5835252" cy="2800767"/>
          </a:xfrm>
          <a:prstGeom prst="rect">
            <a:avLst/>
          </a:prstGeom>
          <a:noFill/>
        </p:spPr>
        <p:txBody>
          <a:bodyPr wrap="none" rtlCol="0">
            <a:spAutoFit/>
          </a:bodyPr>
          <a:lstStyle/>
          <a:p>
            <a:r>
              <a:rPr lang="en-GB" sz="1600" dirty="0">
                <a:latin typeface="Cascadia Code" panose="020B0609020000020004" pitchFamily="49" charset="0"/>
                <a:cs typeface="Cascadia Code" panose="020B0609020000020004" pitchFamily="49" charset="0"/>
              </a:rPr>
              <a:t>Recipe:</a:t>
            </a:r>
          </a:p>
          <a:p>
            <a:endParaRPr lang="en-GB" sz="1600" dirty="0">
              <a:latin typeface="Cascadia Code" panose="020B0609020000020004" pitchFamily="49" charset="0"/>
              <a:cs typeface="Cascadia Code" panose="020B0609020000020004" pitchFamily="49" charset="0"/>
            </a:endParaRPr>
          </a:p>
          <a:p>
            <a:r>
              <a:rPr lang="en-GB" sz="1600" dirty="0">
                <a:latin typeface="Cascadia Code" panose="020B0609020000020004" pitchFamily="49" charset="0"/>
                <a:cs typeface="Cascadia Code" panose="020B0609020000020004" pitchFamily="49" charset="0"/>
              </a:rPr>
              <a:t>divide array into pairs</a:t>
            </a:r>
          </a:p>
          <a:p>
            <a:r>
              <a:rPr lang="en-GB" sz="1600" dirty="0">
                <a:latin typeface="Cascadia Code" panose="020B0609020000020004" pitchFamily="49" charset="0"/>
                <a:cs typeface="Cascadia Code" panose="020B0609020000020004" pitchFamily="49" charset="0"/>
              </a:rPr>
              <a:t>sort each pair (using swap) -&gt; sorted sub-array</a:t>
            </a:r>
          </a:p>
          <a:p>
            <a:r>
              <a:rPr lang="en-GB" sz="1600" dirty="0">
                <a:latin typeface="Cascadia Code" panose="020B0609020000020004" pitchFamily="49" charset="0"/>
                <a:cs typeface="Cascadia Code" panose="020B0609020000020004" pitchFamily="49" charset="0"/>
              </a:rPr>
              <a:t>while (number of sorted sub-arrays &gt; 1)</a:t>
            </a:r>
          </a:p>
          <a:p>
            <a:r>
              <a:rPr lang="en-GB" sz="1600" dirty="0">
                <a:latin typeface="Cascadia Code" panose="020B0609020000020004" pitchFamily="49" charset="0"/>
                <a:cs typeface="Cascadia Code" panose="020B0609020000020004" pitchFamily="49" charset="0"/>
              </a:rPr>
              <a:t>  for each pair of sub-arrays:</a:t>
            </a:r>
          </a:p>
          <a:p>
            <a:r>
              <a:rPr lang="en-GB" sz="1600" dirty="0">
                <a:latin typeface="Cascadia Code" panose="020B0609020000020004" pitchFamily="49" charset="0"/>
                <a:cs typeface="Cascadia Code" panose="020B0609020000020004" pitchFamily="49" charset="0"/>
              </a:rPr>
              <a:t>    “</a:t>
            </a:r>
            <a:r>
              <a:rPr lang="en-GB" sz="1600" dirty="0" err="1">
                <a:latin typeface="Cascadia Code" panose="020B0609020000020004" pitchFamily="49" charset="0"/>
                <a:cs typeface="Cascadia Code" panose="020B0609020000020004" pitchFamily="49" charset="0"/>
              </a:rPr>
              <a:t>sortmerge</a:t>
            </a:r>
            <a:r>
              <a:rPr lang="en-GB" sz="1600" dirty="0">
                <a:latin typeface="Cascadia Code" panose="020B0609020000020004" pitchFamily="49" charset="0"/>
                <a:cs typeface="Cascadia Code" panose="020B0609020000020004" pitchFamily="49" charset="0"/>
              </a:rPr>
              <a:t>” the pair -&gt; sorted sub-array</a:t>
            </a:r>
          </a:p>
          <a:p>
            <a:endParaRPr lang="en-GB" sz="1600" dirty="0">
              <a:latin typeface="Cascadia Code" panose="020B0609020000020004" pitchFamily="49" charset="0"/>
              <a:cs typeface="Cascadia Code" panose="020B0609020000020004" pitchFamily="49" charset="0"/>
            </a:endParaRPr>
          </a:p>
          <a:p>
            <a:r>
              <a:rPr lang="en-GB" sz="1600" dirty="0">
                <a:latin typeface="Cascadia Code" panose="020B0609020000020004" pitchFamily="49" charset="0"/>
                <a:cs typeface="Cascadia Code" panose="020B0609020000020004" pitchFamily="49" charset="0"/>
              </a:rPr>
              <a:t>    </a:t>
            </a:r>
            <a:r>
              <a:rPr lang="en-GB" sz="1400" i="1" dirty="0">
                <a:latin typeface="Cascadia Code" panose="020B0609020000020004" pitchFamily="49" charset="0"/>
                <a:cs typeface="Cascadia Code" panose="020B0609020000020004" pitchFamily="49" charset="0"/>
              </a:rPr>
              <a:t>(</a:t>
            </a:r>
            <a:r>
              <a:rPr lang="en-GB" sz="1400" i="1" dirty="0" err="1">
                <a:latin typeface="Cascadia Code" panose="020B0609020000020004" pitchFamily="49" charset="0"/>
                <a:cs typeface="Cascadia Code" panose="020B0609020000020004" pitchFamily="49" charset="0"/>
              </a:rPr>
              <a:t>sortmerge</a:t>
            </a:r>
            <a:r>
              <a:rPr lang="en-GB" sz="1400" i="1" dirty="0">
                <a:latin typeface="Cascadia Code" panose="020B0609020000020004" pitchFamily="49" charset="0"/>
                <a:cs typeface="Cascadia Code" panose="020B0609020000020004" pitchFamily="49" charset="0"/>
              </a:rPr>
              <a:t> is happening in steps 2,3,4,5 on</a:t>
            </a:r>
          </a:p>
          <a:p>
            <a:r>
              <a:rPr lang="en-GB" sz="1400" i="1" dirty="0">
                <a:latin typeface="Cascadia Code" panose="020B0609020000020004" pitchFamily="49" charset="0"/>
                <a:cs typeface="Cascadia Code" panose="020B0609020000020004" pitchFamily="49" charset="0"/>
              </a:rPr>
              <a:t>     the right)</a:t>
            </a:r>
          </a:p>
          <a:p>
            <a:endParaRPr lang="en-GB" dirty="0">
              <a:latin typeface="Cascadia Code" panose="020B0609020000020004" pitchFamily="49" charset="0"/>
              <a:cs typeface="Cascadia Code" panose="020B0609020000020004" pitchFamily="49" charset="0"/>
            </a:endParaRPr>
          </a:p>
        </p:txBody>
      </p:sp>
      <p:grpSp>
        <p:nvGrpSpPr>
          <p:cNvPr id="224" name="Group 223">
            <a:extLst>
              <a:ext uri="{FF2B5EF4-FFF2-40B4-BE49-F238E27FC236}">
                <a16:creationId xmlns:a16="http://schemas.microsoft.com/office/drawing/2014/main" id="{98DA4A9E-B61F-35C6-9932-4B31560981F7}"/>
              </a:ext>
            </a:extLst>
          </p:cNvPr>
          <p:cNvGrpSpPr/>
          <p:nvPr/>
        </p:nvGrpSpPr>
        <p:grpSpPr>
          <a:xfrm>
            <a:off x="6342183" y="1924754"/>
            <a:ext cx="4404642" cy="1326311"/>
            <a:chOff x="6342183" y="1924754"/>
            <a:chExt cx="4404642" cy="1326311"/>
          </a:xfrm>
        </p:grpSpPr>
        <p:sp>
          <p:nvSpPr>
            <p:cNvPr id="24" name="Rectangle 23">
              <a:extLst>
                <a:ext uri="{FF2B5EF4-FFF2-40B4-BE49-F238E27FC236}">
                  <a16:creationId xmlns:a16="http://schemas.microsoft.com/office/drawing/2014/main" id="{45722CDD-E4D1-96B8-06A7-E84BD4A50907}"/>
                </a:ext>
              </a:extLst>
            </p:cNvPr>
            <p:cNvSpPr/>
            <p:nvPr/>
          </p:nvSpPr>
          <p:spPr>
            <a:xfrm>
              <a:off x="6342183" y="2469151"/>
              <a:ext cx="1080834" cy="78191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579F2D1-C730-3633-AC90-2118D4F85A4D}"/>
                </a:ext>
              </a:extLst>
            </p:cNvPr>
            <p:cNvSpPr/>
            <p:nvPr/>
          </p:nvSpPr>
          <p:spPr>
            <a:xfrm>
              <a:off x="7450119" y="2469151"/>
              <a:ext cx="1080834" cy="7819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C2638483-8F84-7140-1E4F-6F8A90BFA751}"/>
                </a:ext>
              </a:extLst>
            </p:cNvPr>
            <p:cNvSpPr/>
            <p:nvPr/>
          </p:nvSpPr>
          <p:spPr>
            <a:xfrm>
              <a:off x="8558055" y="2469151"/>
              <a:ext cx="1080834" cy="78191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264539E-4D9E-CD95-4ED6-E73878140AC8}"/>
                </a:ext>
              </a:extLst>
            </p:cNvPr>
            <p:cNvSpPr/>
            <p:nvPr/>
          </p:nvSpPr>
          <p:spPr>
            <a:xfrm>
              <a:off x="9665991" y="2469151"/>
              <a:ext cx="1080834" cy="7819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BD565D4-362C-2519-CBD0-7D3F7D403AAF}"/>
                </a:ext>
              </a:extLst>
            </p:cNvPr>
            <p:cNvSpPr/>
            <p:nvPr/>
          </p:nvSpPr>
          <p:spPr>
            <a:xfrm>
              <a:off x="6371751" y="2504689"/>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6923666" y="2504689"/>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31" name="Rectangle 30">
              <a:extLst>
                <a:ext uri="{FF2B5EF4-FFF2-40B4-BE49-F238E27FC236}">
                  <a16:creationId xmlns:a16="http://schemas.microsoft.com/office/drawing/2014/main" id="{B8B79C3F-74DC-7D35-5A11-C4694C4C3352}"/>
                </a:ext>
              </a:extLst>
            </p:cNvPr>
            <p:cNvSpPr/>
            <p:nvPr/>
          </p:nvSpPr>
          <p:spPr>
            <a:xfrm>
              <a:off x="7475581" y="2504689"/>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8027497" y="2504689"/>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33" name="Rectangle 32">
              <a:extLst>
                <a:ext uri="{FF2B5EF4-FFF2-40B4-BE49-F238E27FC236}">
                  <a16:creationId xmlns:a16="http://schemas.microsoft.com/office/drawing/2014/main" id="{32F3EEE5-E7ED-A84D-94B4-E90E23FEBC7D}"/>
                </a:ext>
              </a:extLst>
            </p:cNvPr>
            <p:cNvSpPr/>
            <p:nvPr/>
          </p:nvSpPr>
          <p:spPr>
            <a:xfrm>
              <a:off x="8579412" y="2504689"/>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9131327" y="2504689"/>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35" name="Rectangle 34">
              <a:extLst>
                <a:ext uri="{FF2B5EF4-FFF2-40B4-BE49-F238E27FC236}">
                  <a16:creationId xmlns:a16="http://schemas.microsoft.com/office/drawing/2014/main" id="{E8239B80-3AC9-92D9-61E9-1C09745524F2}"/>
                </a:ext>
              </a:extLst>
            </p:cNvPr>
            <p:cNvSpPr/>
            <p:nvPr/>
          </p:nvSpPr>
          <p:spPr>
            <a:xfrm>
              <a:off x="9683242" y="2504689"/>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10235157" y="2504689"/>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7705547" y="2101037"/>
              <a:ext cx="551915"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7705547" y="2101037"/>
              <a:ext cx="551915"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44" name="Rectangle: Rounded Corners 143">
              <a:extLst>
                <a:ext uri="{FF2B5EF4-FFF2-40B4-BE49-F238E27FC236}">
                  <a16:creationId xmlns:a16="http://schemas.microsoft.com/office/drawing/2014/main" id="{C31DCA6B-E542-BCEF-CBE8-71F5773DF7CB}"/>
                </a:ext>
              </a:extLst>
            </p:cNvPr>
            <p:cNvSpPr/>
            <p:nvPr/>
          </p:nvSpPr>
          <p:spPr>
            <a:xfrm>
              <a:off x="7473243" y="1924754"/>
              <a:ext cx="1027289" cy="756356"/>
            </a:xfrm>
            <a:prstGeom prst="roundRect">
              <a:avLst/>
            </a:prstGeom>
            <a:noFill/>
            <a:ln w="666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TextBox 157">
              <a:extLst>
                <a:ext uri="{FF2B5EF4-FFF2-40B4-BE49-F238E27FC236}">
                  <a16:creationId xmlns:a16="http://schemas.microsoft.com/office/drawing/2014/main" id="{B64E1011-53BF-B49B-0516-CCF41A3174AF}"/>
                </a:ext>
              </a:extLst>
            </p:cNvPr>
            <p:cNvSpPr txBox="1"/>
            <p:nvPr/>
          </p:nvSpPr>
          <p:spPr>
            <a:xfrm>
              <a:off x="7202311" y="2088445"/>
              <a:ext cx="395112" cy="369332"/>
            </a:xfrm>
            <a:prstGeom prst="rect">
              <a:avLst/>
            </a:prstGeom>
            <a:noFill/>
          </p:spPr>
          <p:txBody>
            <a:bodyPr wrap="square" rtlCol="0">
              <a:spAutoFit/>
            </a:bodyPr>
            <a:lstStyle/>
            <a:p>
              <a:r>
                <a:rPr lang="en-GB" dirty="0"/>
                <a:t>1</a:t>
              </a:r>
            </a:p>
          </p:txBody>
        </p:sp>
        <p:sp>
          <p:nvSpPr>
            <p:cNvPr id="3" name="Rectangle: Rounded Corners 2">
              <a:extLst>
                <a:ext uri="{FF2B5EF4-FFF2-40B4-BE49-F238E27FC236}">
                  <a16:creationId xmlns:a16="http://schemas.microsoft.com/office/drawing/2014/main" id="{F56FC8B6-B06D-81DF-CE48-CF2CE7D3B267}"/>
                </a:ext>
              </a:extLst>
            </p:cNvPr>
            <p:cNvSpPr/>
            <p:nvPr/>
          </p:nvSpPr>
          <p:spPr>
            <a:xfrm>
              <a:off x="6372576" y="1924754"/>
              <a:ext cx="1027289" cy="756356"/>
            </a:xfrm>
            <a:prstGeom prst="roundRect">
              <a:avLst/>
            </a:prstGeom>
            <a:noFill/>
            <a:ln w="666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856B5850-7CCE-04FC-B356-10FFA6B72B46}"/>
                </a:ext>
              </a:extLst>
            </p:cNvPr>
            <p:cNvSpPr/>
            <p:nvPr/>
          </p:nvSpPr>
          <p:spPr>
            <a:xfrm>
              <a:off x="8590842" y="1924754"/>
              <a:ext cx="1027289" cy="756356"/>
            </a:xfrm>
            <a:prstGeom prst="roundRect">
              <a:avLst/>
            </a:prstGeom>
            <a:noFill/>
            <a:ln w="666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0FC4F2BB-168C-7B17-57C2-CD97685143AC}"/>
                </a:ext>
              </a:extLst>
            </p:cNvPr>
            <p:cNvSpPr/>
            <p:nvPr/>
          </p:nvSpPr>
          <p:spPr>
            <a:xfrm>
              <a:off x="9697153" y="1924754"/>
              <a:ext cx="1027289" cy="756356"/>
            </a:xfrm>
            <a:prstGeom prst="roundRect">
              <a:avLst/>
            </a:prstGeom>
            <a:noFill/>
            <a:ln w="666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5" name="Group 224">
            <a:extLst>
              <a:ext uri="{FF2B5EF4-FFF2-40B4-BE49-F238E27FC236}">
                <a16:creationId xmlns:a16="http://schemas.microsoft.com/office/drawing/2014/main" id="{47B34D10-0D0E-8909-B03C-F5D689E9EB12}"/>
              </a:ext>
            </a:extLst>
          </p:cNvPr>
          <p:cNvGrpSpPr/>
          <p:nvPr/>
        </p:nvGrpSpPr>
        <p:grpSpPr>
          <a:xfrm>
            <a:off x="6112932" y="3019778"/>
            <a:ext cx="4634718" cy="1345771"/>
            <a:chOff x="6112932" y="3019778"/>
            <a:chExt cx="4634718" cy="1345771"/>
          </a:xfrm>
        </p:grpSpPr>
        <p:sp>
          <p:nvSpPr>
            <p:cNvPr id="39" name="Rectangle 38">
              <a:extLst>
                <a:ext uri="{FF2B5EF4-FFF2-40B4-BE49-F238E27FC236}">
                  <a16:creationId xmlns:a16="http://schemas.microsoft.com/office/drawing/2014/main" id="{DB7AEEFB-0A94-E664-100D-5BD8F409ECFD}"/>
                </a:ext>
              </a:extLst>
            </p:cNvPr>
            <p:cNvSpPr/>
            <p:nvPr/>
          </p:nvSpPr>
          <p:spPr>
            <a:xfrm>
              <a:off x="6342183" y="3583635"/>
              <a:ext cx="2184665" cy="78191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436CB1EF-676F-E1A9-DAF6-A09E5A6ACA11}"/>
                </a:ext>
              </a:extLst>
            </p:cNvPr>
            <p:cNvSpPr/>
            <p:nvPr/>
          </p:nvSpPr>
          <p:spPr>
            <a:xfrm>
              <a:off x="6371751"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6923666"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7475581"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8027497"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6601716"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7153632"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6601716"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7153632"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47" name="Rectangle: Rounded Corners 146">
              <a:extLst>
                <a:ext uri="{FF2B5EF4-FFF2-40B4-BE49-F238E27FC236}">
                  <a16:creationId xmlns:a16="http://schemas.microsoft.com/office/drawing/2014/main" id="{BD8FD3F5-8712-5F8C-477D-1F68A2355A19}"/>
                </a:ext>
              </a:extLst>
            </p:cNvPr>
            <p:cNvSpPr/>
            <p:nvPr/>
          </p:nvSpPr>
          <p:spPr>
            <a:xfrm>
              <a:off x="6372576" y="3019778"/>
              <a:ext cx="2105380" cy="756356"/>
            </a:xfrm>
            <a:prstGeom prst="roundRect">
              <a:avLst/>
            </a:prstGeom>
            <a:noFill/>
            <a:ln w="666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TextBox 156">
              <a:extLst>
                <a:ext uri="{FF2B5EF4-FFF2-40B4-BE49-F238E27FC236}">
                  <a16:creationId xmlns:a16="http://schemas.microsoft.com/office/drawing/2014/main" id="{E1F460A9-C06E-1D9F-D5B1-281A18B779F6}"/>
                </a:ext>
              </a:extLst>
            </p:cNvPr>
            <p:cNvSpPr txBox="1"/>
            <p:nvPr/>
          </p:nvSpPr>
          <p:spPr>
            <a:xfrm>
              <a:off x="6112932" y="3234267"/>
              <a:ext cx="395112" cy="369332"/>
            </a:xfrm>
            <a:prstGeom prst="rect">
              <a:avLst/>
            </a:prstGeom>
            <a:noFill/>
          </p:spPr>
          <p:txBody>
            <a:bodyPr wrap="square" rtlCol="0">
              <a:spAutoFit/>
            </a:bodyPr>
            <a:lstStyle/>
            <a:p>
              <a:r>
                <a:rPr lang="en-GB" dirty="0"/>
                <a:t>2</a:t>
              </a:r>
            </a:p>
          </p:txBody>
        </p:sp>
        <p:grpSp>
          <p:nvGrpSpPr>
            <p:cNvPr id="168" name="Group 167">
              <a:extLst>
                <a:ext uri="{FF2B5EF4-FFF2-40B4-BE49-F238E27FC236}">
                  <a16:creationId xmlns:a16="http://schemas.microsoft.com/office/drawing/2014/main" id="{762C1C59-FF31-69CC-5A43-DD8EEE798923}"/>
                </a:ext>
              </a:extLst>
            </p:cNvPr>
            <p:cNvGrpSpPr/>
            <p:nvPr/>
          </p:nvGrpSpPr>
          <p:grpSpPr>
            <a:xfrm>
              <a:off x="8558055" y="3025423"/>
              <a:ext cx="2189595" cy="1340126"/>
              <a:chOff x="8558055" y="3025423"/>
              <a:chExt cx="2189595" cy="1340126"/>
            </a:xfrm>
          </p:grpSpPr>
          <p:sp>
            <p:nvSpPr>
              <p:cNvPr id="41" name="Rectangle 40">
                <a:extLst>
                  <a:ext uri="{FF2B5EF4-FFF2-40B4-BE49-F238E27FC236}">
                    <a16:creationId xmlns:a16="http://schemas.microsoft.com/office/drawing/2014/main" id="{3816D2F3-9F28-2BE4-D64C-7CE4A09B7CD3}"/>
                  </a:ext>
                </a:extLst>
              </p:cNvPr>
              <p:cNvSpPr/>
              <p:nvPr/>
            </p:nvSpPr>
            <p:spPr>
              <a:xfrm>
                <a:off x="8558055" y="3583635"/>
                <a:ext cx="2189595" cy="7819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19524DCD-0E5A-84D9-A7B7-7939773E43A0}"/>
                  </a:ext>
                </a:extLst>
              </p:cNvPr>
              <p:cNvSpPr/>
              <p:nvPr/>
            </p:nvSpPr>
            <p:spPr>
              <a:xfrm>
                <a:off x="8579412"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9131327"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9683242"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10235157"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8809377"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9361292"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8809377"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9361292"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50" name="Rectangle: Rounded Corners 149">
                <a:extLst>
                  <a:ext uri="{FF2B5EF4-FFF2-40B4-BE49-F238E27FC236}">
                    <a16:creationId xmlns:a16="http://schemas.microsoft.com/office/drawing/2014/main" id="{FFC1D4B9-FBD9-328D-8011-DD3B3D85A703}"/>
                  </a:ext>
                </a:extLst>
              </p:cNvPr>
              <p:cNvSpPr/>
              <p:nvPr/>
            </p:nvSpPr>
            <p:spPr>
              <a:xfrm>
                <a:off x="8579554" y="3025423"/>
                <a:ext cx="2105380" cy="756356"/>
              </a:xfrm>
              <a:prstGeom prst="roundRect">
                <a:avLst/>
              </a:prstGeom>
              <a:noFill/>
              <a:ln w="666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27" name="Group 226">
            <a:extLst>
              <a:ext uri="{FF2B5EF4-FFF2-40B4-BE49-F238E27FC236}">
                <a16:creationId xmlns:a16="http://schemas.microsoft.com/office/drawing/2014/main" id="{C6031072-85FC-3801-11CF-F7E577C10DBD}"/>
              </a:ext>
            </a:extLst>
          </p:cNvPr>
          <p:cNvGrpSpPr/>
          <p:nvPr/>
        </p:nvGrpSpPr>
        <p:grpSpPr>
          <a:xfrm>
            <a:off x="10713155" y="1924754"/>
            <a:ext cx="1141611" cy="3555279"/>
            <a:chOff x="10713155" y="1924754"/>
            <a:chExt cx="1141611" cy="3555279"/>
          </a:xfrm>
        </p:grpSpPr>
        <p:sp>
          <p:nvSpPr>
            <p:cNvPr id="43" name="Rectangle 42">
              <a:extLst>
                <a:ext uri="{FF2B5EF4-FFF2-40B4-BE49-F238E27FC236}">
                  <a16:creationId xmlns:a16="http://schemas.microsoft.com/office/drawing/2014/main" id="{A36DF916-E7FC-DC11-ED53-1FA517746063}"/>
                </a:ext>
              </a:extLst>
            </p:cNvPr>
            <p:cNvSpPr/>
            <p:nvPr/>
          </p:nvSpPr>
          <p:spPr>
            <a:xfrm>
              <a:off x="10773930" y="3583635"/>
              <a:ext cx="1080834" cy="78191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F99BD79E-5DCA-0051-3F42-2CFD18AF8915}"/>
                </a:ext>
              </a:extLst>
            </p:cNvPr>
            <p:cNvSpPr/>
            <p:nvPr/>
          </p:nvSpPr>
          <p:spPr>
            <a:xfrm>
              <a:off x="10787073"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11338988"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56" name="Rectangle 55">
              <a:extLst>
                <a:ext uri="{FF2B5EF4-FFF2-40B4-BE49-F238E27FC236}">
                  <a16:creationId xmlns:a16="http://schemas.microsoft.com/office/drawing/2014/main" id="{1D9F134E-B150-9FA0-9842-334047AE5925}"/>
                </a:ext>
              </a:extLst>
            </p:cNvPr>
            <p:cNvSpPr/>
            <p:nvPr/>
          </p:nvSpPr>
          <p:spPr>
            <a:xfrm>
              <a:off x="10773932" y="4698119"/>
              <a:ext cx="1080834" cy="7819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21F0AC5A-037C-CBA6-3E72-4926E4FA5CD6}"/>
                </a:ext>
              </a:extLst>
            </p:cNvPr>
            <p:cNvSpPr/>
            <p:nvPr/>
          </p:nvSpPr>
          <p:spPr>
            <a:xfrm>
              <a:off x="10787074"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11338990"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28" name="Rectangle 27">
              <a:extLst>
                <a:ext uri="{FF2B5EF4-FFF2-40B4-BE49-F238E27FC236}">
                  <a16:creationId xmlns:a16="http://schemas.microsoft.com/office/drawing/2014/main" id="{EEC8BD47-269B-6953-6711-6984CCE7B290}"/>
                </a:ext>
              </a:extLst>
            </p:cNvPr>
            <p:cNvSpPr/>
            <p:nvPr/>
          </p:nvSpPr>
          <p:spPr>
            <a:xfrm>
              <a:off x="10773930" y="2469151"/>
              <a:ext cx="1080834" cy="78191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835C54C-5534-FC9F-37A5-F2FDE3B72EF8}"/>
                </a:ext>
              </a:extLst>
            </p:cNvPr>
            <p:cNvSpPr/>
            <p:nvPr/>
          </p:nvSpPr>
          <p:spPr>
            <a:xfrm>
              <a:off x="10787073" y="2504689"/>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11338988" y="2504689"/>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156" name="TextBox 155">
              <a:extLst>
                <a:ext uri="{FF2B5EF4-FFF2-40B4-BE49-F238E27FC236}">
                  <a16:creationId xmlns:a16="http://schemas.microsoft.com/office/drawing/2014/main" id="{D8AA968D-CDDB-79C4-7623-4C838FCA4C9F}"/>
                </a:ext>
              </a:extLst>
            </p:cNvPr>
            <p:cNvSpPr txBox="1"/>
            <p:nvPr/>
          </p:nvSpPr>
          <p:spPr>
            <a:xfrm>
              <a:off x="10713155" y="3239911"/>
              <a:ext cx="395112" cy="369332"/>
            </a:xfrm>
            <a:prstGeom prst="rect">
              <a:avLst/>
            </a:prstGeom>
            <a:noFill/>
          </p:spPr>
          <p:txBody>
            <a:bodyPr wrap="square" rtlCol="0">
              <a:spAutoFit/>
            </a:bodyPr>
            <a:lstStyle/>
            <a:p>
              <a:r>
                <a:rPr lang="en-GB" dirty="0"/>
                <a:t>4</a:t>
              </a:r>
            </a:p>
          </p:txBody>
        </p:sp>
        <p:sp>
          <p:nvSpPr>
            <p:cNvPr id="9" name="Rectangle: Rounded Corners 8">
              <a:extLst>
                <a:ext uri="{FF2B5EF4-FFF2-40B4-BE49-F238E27FC236}">
                  <a16:creationId xmlns:a16="http://schemas.microsoft.com/office/drawing/2014/main" id="{5B47371B-55FD-D089-2F30-D89DFF19F917}"/>
                </a:ext>
              </a:extLst>
            </p:cNvPr>
            <p:cNvSpPr/>
            <p:nvPr/>
          </p:nvSpPr>
          <p:spPr>
            <a:xfrm>
              <a:off x="10814754" y="1924754"/>
              <a:ext cx="1027289" cy="2997202"/>
            </a:xfrm>
            <a:prstGeom prst="roundRect">
              <a:avLst/>
            </a:prstGeom>
            <a:noFill/>
            <a:ln w="666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6" name="Group 225">
            <a:extLst>
              <a:ext uri="{FF2B5EF4-FFF2-40B4-BE49-F238E27FC236}">
                <a16:creationId xmlns:a16="http://schemas.microsoft.com/office/drawing/2014/main" id="{B44A6258-E2BF-6E2F-565C-B5BE04C2ADC2}"/>
              </a:ext>
            </a:extLst>
          </p:cNvPr>
          <p:cNvGrpSpPr/>
          <p:nvPr/>
        </p:nvGrpSpPr>
        <p:grpSpPr>
          <a:xfrm>
            <a:off x="6101644" y="4137378"/>
            <a:ext cx="4639437" cy="1342655"/>
            <a:chOff x="6101644" y="4137378"/>
            <a:chExt cx="4639437" cy="1342655"/>
          </a:xfrm>
        </p:grpSpPr>
        <p:sp>
          <p:nvSpPr>
            <p:cNvPr id="54" name="Rectangle 53">
              <a:extLst>
                <a:ext uri="{FF2B5EF4-FFF2-40B4-BE49-F238E27FC236}">
                  <a16:creationId xmlns:a16="http://schemas.microsoft.com/office/drawing/2014/main" id="{B6451F66-A238-CA0A-DE47-2DA8CE0567E7}"/>
                </a:ext>
              </a:extLst>
            </p:cNvPr>
            <p:cNvSpPr/>
            <p:nvPr/>
          </p:nvSpPr>
          <p:spPr>
            <a:xfrm>
              <a:off x="6342183" y="4698119"/>
              <a:ext cx="4398898" cy="78191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65AF0175-3972-46EF-AC88-876E3907A205}"/>
                </a:ext>
              </a:extLst>
            </p:cNvPr>
            <p:cNvSpPr/>
            <p:nvPr/>
          </p:nvSpPr>
          <p:spPr>
            <a:xfrm>
              <a:off x="6371752"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6923668"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7475583"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8027498"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8579413"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9131329"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9683244"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10235159"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8257463" y="4330005"/>
              <a:ext cx="551914"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8809379" y="4330005"/>
              <a:ext cx="551914"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8257462" y="4330005"/>
              <a:ext cx="1655747"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9361294" y="4330005"/>
              <a:ext cx="551914"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52" name="Rectangle: Rounded Corners 151">
              <a:extLst>
                <a:ext uri="{FF2B5EF4-FFF2-40B4-BE49-F238E27FC236}">
                  <a16:creationId xmlns:a16="http://schemas.microsoft.com/office/drawing/2014/main" id="{10C943DA-C1FD-C120-EC90-6FE802BEEC86}"/>
                </a:ext>
              </a:extLst>
            </p:cNvPr>
            <p:cNvSpPr/>
            <p:nvPr/>
          </p:nvSpPr>
          <p:spPr>
            <a:xfrm>
              <a:off x="6383864" y="4137378"/>
              <a:ext cx="4306713" cy="756356"/>
            </a:xfrm>
            <a:prstGeom prst="roundRect">
              <a:avLst/>
            </a:prstGeom>
            <a:noFill/>
            <a:ln w="666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TextBox 154">
              <a:extLst>
                <a:ext uri="{FF2B5EF4-FFF2-40B4-BE49-F238E27FC236}">
                  <a16:creationId xmlns:a16="http://schemas.microsoft.com/office/drawing/2014/main" id="{31D36D28-3959-E1AD-7046-451A60D64662}"/>
                </a:ext>
              </a:extLst>
            </p:cNvPr>
            <p:cNvSpPr txBox="1"/>
            <p:nvPr/>
          </p:nvSpPr>
          <p:spPr>
            <a:xfrm>
              <a:off x="6101644" y="4295423"/>
              <a:ext cx="395112" cy="369332"/>
            </a:xfrm>
            <a:prstGeom prst="rect">
              <a:avLst/>
            </a:prstGeom>
            <a:noFill/>
          </p:spPr>
          <p:txBody>
            <a:bodyPr wrap="square" rtlCol="0">
              <a:spAutoFit/>
            </a:bodyPr>
            <a:lstStyle/>
            <a:p>
              <a:r>
                <a:rPr lang="en-GB" dirty="0"/>
                <a:t>3</a:t>
              </a:r>
            </a:p>
          </p:txBody>
        </p:sp>
      </p:grpSp>
      <p:grpSp>
        <p:nvGrpSpPr>
          <p:cNvPr id="228" name="Group 227">
            <a:extLst>
              <a:ext uri="{FF2B5EF4-FFF2-40B4-BE49-F238E27FC236}">
                <a16:creationId xmlns:a16="http://schemas.microsoft.com/office/drawing/2014/main" id="{7F7F566E-BDDB-B4EE-6CAB-A457D06B75B6}"/>
              </a:ext>
            </a:extLst>
          </p:cNvPr>
          <p:cNvGrpSpPr/>
          <p:nvPr/>
        </p:nvGrpSpPr>
        <p:grpSpPr>
          <a:xfrm>
            <a:off x="6062133" y="5271911"/>
            <a:ext cx="5802490" cy="1322602"/>
            <a:chOff x="6062133" y="5271911"/>
            <a:chExt cx="5802490" cy="1322602"/>
          </a:xfrm>
        </p:grpSpPr>
        <p:grpSp>
          <p:nvGrpSpPr>
            <p:cNvPr id="84" name="Group 83">
              <a:extLst>
                <a:ext uri="{FF2B5EF4-FFF2-40B4-BE49-F238E27FC236}">
                  <a16:creationId xmlns:a16="http://schemas.microsoft.com/office/drawing/2014/main" id="{8C1FD456-1BF1-40B0-CE72-F8AEE7D4B755}"/>
                </a:ext>
              </a:extLst>
            </p:cNvPr>
            <p:cNvGrpSpPr/>
            <p:nvPr/>
          </p:nvGrpSpPr>
          <p:grpSpPr>
            <a:xfrm>
              <a:off x="6342183" y="5812599"/>
              <a:ext cx="5522440" cy="781914"/>
              <a:chOff x="6803229" y="2512221"/>
              <a:chExt cx="4002883" cy="366712"/>
            </a:xfrm>
          </p:grpSpPr>
          <p:sp>
            <p:nvSpPr>
              <p:cNvPr id="67" name="Rectangle 66">
                <a:extLst>
                  <a:ext uri="{FF2B5EF4-FFF2-40B4-BE49-F238E27FC236}">
                    <a16:creationId xmlns:a16="http://schemas.microsoft.com/office/drawing/2014/main" id="{EC110502-68D4-07F4-C085-C24C5294B84B}"/>
                  </a:ext>
                </a:extLst>
              </p:cNvPr>
              <p:cNvSpPr/>
              <p:nvPr/>
            </p:nvSpPr>
            <p:spPr>
              <a:xfrm>
                <a:off x="6803229" y="251222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B8A6E9E-4FF8-720B-A433-C74D473DB6BB}"/>
                  </a:ext>
                </a:extLst>
              </p:cNvPr>
              <p:cNvSpPr/>
              <p:nvPr/>
            </p:nvSpPr>
            <p:spPr>
              <a:xfrm>
                <a:off x="68246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72247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76247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80248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84248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88249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92249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96250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100250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104251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grp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7153633" y="5444489"/>
              <a:ext cx="551915"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7705548" y="5444489"/>
              <a:ext cx="551915"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8257463" y="5444489"/>
              <a:ext cx="551915"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8809379" y="5444489"/>
              <a:ext cx="551915"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7153633" y="5444489"/>
              <a:ext cx="3863407"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9913209" y="5444489"/>
              <a:ext cx="1655746"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9361294" y="5444489"/>
              <a:ext cx="1103830"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9913209" y="5444489"/>
              <a:ext cx="1103830"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10465124" y="5444489"/>
              <a:ext cx="1103830"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53" name="Rectangle: Rounded Corners 152">
              <a:extLst>
                <a:ext uri="{FF2B5EF4-FFF2-40B4-BE49-F238E27FC236}">
                  <a16:creationId xmlns:a16="http://schemas.microsoft.com/office/drawing/2014/main" id="{71F1750C-1EA8-0766-6CA8-329D2017E756}"/>
                </a:ext>
              </a:extLst>
            </p:cNvPr>
            <p:cNvSpPr/>
            <p:nvPr/>
          </p:nvSpPr>
          <p:spPr>
            <a:xfrm>
              <a:off x="6344352" y="5271911"/>
              <a:ext cx="5475115" cy="756356"/>
            </a:xfrm>
            <a:prstGeom prst="roundRect">
              <a:avLst/>
            </a:prstGeom>
            <a:noFill/>
            <a:ln w="666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TextBox 153">
              <a:extLst>
                <a:ext uri="{FF2B5EF4-FFF2-40B4-BE49-F238E27FC236}">
                  <a16:creationId xmlns:a16="http://schemas.microsoft.com/office/drawing/2014/main" id="{4229048D-002E-BFC7-7FC8-D1C61B2F866C}"/>
                </a:ext>
              </a:extLst>
            </p:cNvPr>
            <p:cNvSpPr txBox="1"/>
            <p:nvPr/>
          </p:nvSpPr>
          <p:spPr>
            <a:xfrm>
              <a:off x="6062133" y="5554133"/>
              <a:ext cx="395112" cy="369332"/>
            </a:xfrm>
            <a:prstGeom prst="rect">
              <a:avLst/>
            </a:prstGeom>
            <a:noFill/>
          </p:spPr>
          <p:txBody>
            <a:bodyPr wrap="square" rtlCol="0">
              <a:spAutoFit/>
            </a:bodyPr>
            <a:lstStyle/>
            <a:p>
              <a:r>
                <a:rPr lang="en-GB" dirty="0"/>
                <a:t>5</a:t>
              </a:r>
            </a:p>
          </p:txBody>
        </p:sp>
      </p:grpSp>
    </p:spTree>
    <p:extLst>
      <p:ext uri="{BB962C8B-B14F-4D97-AF65-F5344CB8AC3E}">
        <p14:creationId xmlns:p14="http://schemas.microsoft.com/office/powerpoint/2010/main" val="216296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5"/>
                </p:tgtEl>
              </p:cMediaNode>
            </p:video>
            <p:seq concurrent="1" nextAc="seek">
              <p:cTn id="48" restart="whenNotActive" fill="hold" evtFilter="cancelBubble" nodeType="interactiveSeq">
                <p:stCondLst>
                  <p:cond evt="onClick" delay="0">
                    <p:tgtEl>
                      <p:spTgt spid="5"/>
                    </p:tgtEl>
                  </p:cond>
                </p:stCondLst>
                <p:endSync evt="end" delay="0">
                  <p:rtn val="all"/>
                </p:endSync>
                <p:childTnLst>
                  <p:par>
                    <p:cTn id="49" fill="hold">
                      <p:stCondLst>
                        <p:cond delay="0"/>
                      </p:stCondLst>
                      <p:childTnLst>
                        <p:par>
                          <p:cTn id="50" fill="hold">
                            <p:stCondLst>
                              <p:cond delay="0"/>
                            </p:stCondLst>
                            <p:childTnLst>
                              <p:par>
                                <p:cTn id="51" presetID="1" presetClass="mediacall" presetSubtype="0" fill="hold" nodeType="clickEffect">
                                  <p:stCondLst>
                                    <p:cond delay="0"/>
                                  </p:stCondLst>
                                  <p:childTnLst>
                                    <p:cmd type="call" cmd="play">
                                      <p:cBhvr>
                                        <p:cTn id="52" dur="1" fill="hold"/>
                                        <p:tgtEl>
                                          <p:spTgt spid="5"/>
                                        </p:tgtEl>
                                      </p:cBhvr>
                                    </p:cmd>
                                  </p:childTnLst>
                                </p:cTn>
                              </p:par>
                            </p:childTnLst>
                          </p:cTn>
                        </p:par>
                      </p:childTnLst>
                    </p:cTn>
                  </p:par>
                  <p:par>
                    <p:cTn id="53" fill="hold">
                      <p:stCondLst>
                        <p:cond delay="indefinite"/>
                      </p:stCondLst>
                      <p:childTnLst>
                        <p:par>
                          <p:cTn id="54" fill="hold">
                            <p:stCondLst>
                              <p:cond delay="0"/>
                            </p:stCondLst>
                            <p:childTnLst>
                              <p:par>
                                <p:cTn id="55" presetID="2" presetClass="mediacall" presetSubtype="0" fill="hold" nodeType="clickEffect">
                                  <p:stCondLst>
                                    <p:cond delay="0"/>
                                  </p:stCondLst>
                                  <p:childTnLst>
                                    <p:cmd type="call" cmd="togglePause">
                                      <p:cBhvr>
                                        <p:cTn id="56" dur="1" fill="hold"/>
                                        <p:tgtEl>
                                          <p:spTgt spid="5"/>
                                        </p:tgtEl>
                                      </p:cBhvr>
                                    </p:cmd>
                                  </p:childTnLst>
                                </p:cTn>
                              </p:par>
                            </p:childTnLst>
                          </p:cTn>
                        </p:par>
                      </p:childTnLst>
                    </p:cTn>
                  </p:par>
                </p:childTnLst>
              </p:cTn>
              <p:nextCondLst>
                <p:cond evt="onClick" delay="0">
                  <p:tgtEl>
                    <p:spTgt spid="5"/>
                  </p:tgtEl>
                </p:cond>
              </p:nextCondLst>
            </p:seq>
          </p:childTnLst>
        </p:cTn>
      </p:par>
    </p:tnLst>
    <p:bldLst>
      <p:bldP spid="24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0924-7531-F59D-7B6D-33C3E47226A5}"/>
              </a:ext>
            </a:extLst>
          </p:cNvPr>
          <p:cNvSpPr>
            <a:spLocks noGrp="1"/>
          </p:cNvSpPr>
          <p:nvPr>
            <p:ph type="title"/>
          </p:nvPr>
        </p:nvSpPr>
        <p:spPr/>
        <p:txBody>
          <a:bodyPr/>
          <a:lstStyle/>
          <a:p>
            <a:r>
              <a:rPr lang="en-GB" dirty="0"/>
              <a:t>Pseudocode: recursive function call</a:t>
            </a:r>
          </a:p>
        </p:txBody>
      </p:sp>
      <p:sp>
        <p:nvSpPr>
          <p:cNvPr id="3" name="Content Placeholder 2">
            <a:extLst>
              <a:ext uri="{FF2B5EF4-FFF2-40B4-BE49-F238E27FC236}">
                <a16:creationId xmlns:a16="http://schemas.microsoft.com/office/drawing/2014/main" id="{7CB0FC51-89BB-8F6E-476E-FE56DB67FC0A}"/>
              </a:ext>
            </a:extLst>
          </p:cNvPr>
          <p:cNvSpPr>
            <a:spLocks noGrp="1"/>
          </p:cNvSpPr>
          <p:nvPr>
            <p:ph idx="1"/>
          </p:nvPr>
        </p:nvSpPr>
        <p:spPr>
          <a:xfrm>
            <a:off x="838200" y="1371600"/>
            <a:ext cx="11071578" cy="5078895"/>
          </a:xfrm>
        </p:spPr>
        <p:txBody>
          <a:bodyPr>
            <a:normAutofit fontScale="92500" lnSpcReduction="20000"/>
          </a:bodyPr>
          <a:lstStyle/>
          <a:p>
            <a:pPr marL="0" indent="0">
              <a:buNone/>
            </a:pPr>
            <a:r>
              <a:rPr lang="en-GB" sz="2400" dirty="0">
                <a:latin typeface="Cascadia Code" panose="020B0609020000020004" pitchFamily="49" charset="0"/>
                <a:cs typeface="Cascadia Code" panose="020B0609020000020004" pitchFamily="49" charset="0"/>
              </a:rPr>
              <a:t>function </a:t>
            </a:r>
            <a:r>
              <a:rPr lang="en-GB" sz="2400" b="1" dirty="0" err="1">
                <a:latin typeface="Cascadia Code" panose="020B0609020000020004" pitchFamily="49" charset="0"/>
                <a:cs typeface="Cascadia Code" panose="020B0609020000020004" pitchFamily="49" charset="0"/>
              </a:rPr>
              <a:t>mergeSort</a:t>
            </a:r>
            <a:r>
              <a:rPr lang="en-GB" sz="2400" dirty="0">
                <a:latin typeface="Cascadia Code" panose="020B0609020000020004" pitchFamily="49" charset="0"/>
                <a:cs typeface="Cascadia Code" panose="020B0609020000020004" pitchFamily="49" charset="0"/>
              </a:rPr>
              <a:t> (start, end) { // start, end of sub-array</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if (start == end) return; // can’t go on forever</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divider = </a:t>
            </a:r>
            <a:r>
              <a:rPr lang="en-GB" sz="2400" dirty="0" err="1">
                <a:latin typeface="Cascadia Code" panose="020B0609020000020004" pitchFamily="49" charset="0"/>
                <a:cs typeface="Cascadia Code" panose="020B0609020000020004" pitchFamily="49" charset="0"/>
              </a:rPr>
              <a:t>somewhere_in_between_start_end</a:t>
            </a:r>
            <a:r>
              <a:rPr lang="en-GB" sz="2400" dirty="0">
                <a:latin typeface="Cascadia Code" panose="020B0609020000020004" pitchFamily="49" charset="0"/>
                <a:cs typeface="Cascadia Code" panose="020B0609020000020004" pitchFamily="49" charset="0"/>
              </a:rPr>
              <a:t>(start, end)</a:t>
            </a:r>
          </a:p>
          <a:p>
            <a:pPr marL="0" indent="0">
              <a:buNone/>
            </a:pPr>
            <a:r>
              <a:rPr lang="en-GB" sz="1600" dirty="0">
                <a:latin typeface="Cascadia Code" panose="020B0609020000020004" pitchFamily="49" charset="0"/>
                <a:cs typeface="Cascadia Code" panose="020B0609020000020004" pitchFamily="49" charset="0"/>
              </a:rPr>
              <a:t>	// for (0,10) I chose 8 because it’s a power of 2, for (4,8) I chose 6</a:t>
            </a:r>
          </a:p>
          <a:p>
            <a:pPr marL="0" indent="0">
              <a:buNone/>
            </a:pPr>
            <a:r>
              <a:rPr lang="en-GB" sz="1600" dirty="0">
                <a:latin typeface="Cascadia Code" panose="020B0609020000020004" pitchFamily="49" charset="0"/>
                <a:cs typeface="Cascadia Code" panose="020B0609020000020004" pitchFamily="49" charset="0"/>
              </a:rPr>
              <a:t>	// but you can also just go halfway, it’ll still work</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a:t>
            </a:r>
            <a:r>
              <a:rPr lang="en-GB" sz="2400" b="1" dirty="0" err="1">
                <a:latin typeface="Cascadia Code" panose="020B0609020000020004" pitchFamily="49" charset="0"/>
                <a:cs typeface="Cascadia Code" panose="020B0609020000020004" pitchFamily="49" charset="0"/>
              </a:rPr>
              <a:t>mergeSort</a:t>
            </a:r>
            <a:r>
              <a:rPr lang="en-GB" sz="2400" dirty="0">
                <a:latin typeface="Cascadia Code" panose="020B0609020000020004" pitchFamily="49" charset="0"/>
                <a:cs typeface="Cascadia Code" panose="020B0609020000020004" pitchFamily="49" charset="0"/>
              </a:rPr>
              <a:t> (start, divider);</a:t>
            </a:r>
          </a:p>
          <a:p>
            <a:pPr marL="0" indent="0">
              <a:buNone/>
            </a:pPr>
            <a:r>
              <a:rPr lang="en-GB" sz="2400" dirty="0">
                <a:latin typeface="Cascadia Code" panose="020B0609020000020004" pitchFamily="49" charset="0"/>
                <a:cs typeface="Cascadia Code" panose="020B0609020000020004" pitchFamily="49" charset="0"/>
              </a:rPr>
              <a:t>	</a:t>
            </a:r>
            <a:r>
              <a:rPr lang="en-GB" sz="2400" b="1" dirty="0" err="1">
                <a:latin typeface="Cascadia Code" panose="020B0609020000020004" pitchFamily="49" charset="0"/>
                <a:cs typeface="Cascadia Code" panose="020B0609020000020004" pitchFamily="49" charset="0"/>
              </a:rPr>
              <a:t>mergeSort</a:t>
            </a:r>
            <a:r>
              <a:rPr lang="en-GB" sz="2400" dirty="0">
                <a:latin typeface="Cascadia Code" panose="020B0609020000020004" pitchFamily="49" charset="0"/>
                <a:cs typeface="Cascadia Code" panose="020B0609020000020004" pitchFamily="49" charset="0"/>
              </a:rPr>
              <a:t> (divider, end);</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a:t>
            </a:r>
            <a:r>
              <a:rPr lang="en-GB" sz="2400" dirty="0" err="1">
                <a:solidFill>
                  <a:schemeClr val="accent1"/>
                </a:solidFill>
                <a:highlight>
                  <a:srgbClr val="FFFF00"/>
                </a:highlight>
                <a:latin typeface="Cascadia Code" panose="020B0609020000020004" pitchFamily="49" charset="0"/>
                <a:cs typeface="Cascadia Code" panose="020B0609020000020004" pitchFamily="49" charset="0"/>
              </a:rPr>
              <a:t>sortmerge</a:t>
            </a:r>
            <a:r>
              <a:rPr lang="en-GB" sz="2400" dirty="0">
                <a:solidFill>
                  <a:schemeClr val="accent1"/>
                </a:solidFill>
                <a:highlight>
                  <a:srgbClr val="FFFF00"/>
                </a:highlight>
                <a:latin typeface="Cascadia Code" panose="020B0609020000020004" pitchFamily="49" charset="0"/>
                <a:cs typeface="Cascadia Code" panose="020B0609020000020004" pitchFamily="49" charset="0"/>
              </a:rPr>
              <a:t>(start-&gt;divider, divider-&gt;end);</a:t>
            </a:r>
          </a:p>
          <a:p>
            <a:pPr marL="0" indent="0">
              <a:buNone/>
            </a:pPr>
            <a:r>
              <a:rPr lang="en-GB" sz="1700" dirty="0">
                <a:latin typeface="Cascadia Code" panose="020B0609020000020004" pitchFamily="49" charset="0"/>
                <a:cs typeface="Cascadia Code" panose="020B0609020000020004" pitchFamily="49" charset="0"/>
              </a:rPr>
              <a:t>	// this is what is happening in the yellow boxes</a:t>
            </a:r>
          </a:p>
          <a:p>
            <a:pPr marL="0" indent="0">
              <a:buNone/>
            </a:pPr>
            <a:r>
              <a:rPr lang="en-GB" sz="2400" dirty="0"/>
              <a:t>}</a:t>
            </a:r>
          </a:p>
        </p:txBody>
      </p:sp>
    </p:spTree>
    <p:extLst>
      <p:ext uri="{BB962C8B-B14F-4D97-AF65-F5344CB8AC3E}">
        <p14:creationId xmlns:p14="http://schemas.microsoft.com/office/powerpoint/2010/main" val="10760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0924-7531-F59D-7B6D-33C3E47226A5}"/>
              </a:ext>
            </a:extLst>
          </p:cNvPr>
          <p:cNvSpPr>
            <a:spLocks noGrp="1"/>
          </p:cNvSpPr>
          <p:nvPr>
            <p:ph type="title"/>
          </p:nvPr>
        </p:nvSpPr>
        <p:spPr/>
        <p:txBody>
          <a:bodyPr/>
          <a:lstStyle/>
          <a:p>
            <a:r>
              <a:rPr lang="en-GB" dirty="0"/>
              <a:t>Call structure: recursive function call</a:t>
            </a:r>
          </a:p>
        </p:txBody>
      </p:sp>
      <p:sp>
        <p:nvSpPr>
          <p:cNvPr id="11" name="TextBox 10">
            <a:extLst>
              <a:ext uri="{FF2B5EF4-FFF2-40B4-BE49-F238E27FC236}">
                <a16:creationId xmlns:a16="http://schemas.microsoft.com/office/drawing/2014/main" id="{C97CECB7-2B01-E44E-09F7-397D96164759}"/>
              </a:ext>
            </a:extLst>
          </p:cNvPr>
          <p:cNvSpPr txBox="1"/>
          <p:nvPr/>
        </p:nvSpPr>
        <p:spPr>
          <a:xfrm>
            <a:off x="5565420" y="1811867"/>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10)</a:t>
            </a:r>
          </a:p>
        </p:txBody>
      </p:sp>
      <p:grpSp>
        <p:nvGrpSpPr>
          <p:cNvPr id="118" name="Group 117">
            <a:extLst>
              <a:ext uri="{FF2B5EF4-FFF2-40B4-BE49-F238E27FC236}">
                <a16:creationId xmlns:a16="http://schemas.microsoft.com/office/drawing/2014/main" id="{39F5CF73-C3AA-864B-CC5F-908CE92138D0}"/>
              </a:ext>
            </a:extLst>
          </p:cNvPr>
          <p:cNvGrpSpPr/>
          <p:nvPr/>
        </p:nvGrpSpPr>
        <p:grpSpPr>
          <a:xfrm>
            <a:off x="7264400" y="2016179"/>
            <a:ext cx="897467" cy="854021"/>
            <a:chOff x="7264400" y="2016179"/>
            <a:chExt cx="897467" cy="854021"/>
          </a:xfrm>
        </p:grpSpPr>
        <p:cxnSp>
          <p:nvCxnSpPr>
            <p:cNvPr id="81" name="Connector: Curved 80">
              <a:extLst>
                <a:ext uri="{FF2B5EF4-FFF2-40B4-BE49-F238E27FC236}">
                  <a16:creationId xmlns:a16="http://schemas.microsoft.com/office/drawing/2014/main" id="{66EF99F1-755B-25B7-3052-E800A7AF3D85}"/>
                </a:ext>
              </a:extLst>
            </p:cNvPr>
            <p:cNvCxnSpPr>
              <a:cxnSpLocks/>
              <a:stCxn id="10" idx="0"/>
              <a:endCxn id="11" idx="3"/>
            </p:cNvCxnSpPr>
            <p:nvPr/>
          </p:nvCxnSpPr>
          <p:spPr>
            <a:xfrm rot="16200000" flipV="1">
              <a:off x="7132311" y="2148268"/>
              <a:ext cx="854021" cy="589844"/>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11AC7FB5-7FCA-C623-9285-5B94B8536402}"/>
                </a:ext>
              </a:extLst>
            </p:cNvPr>
            <p:cNvSpPr txBox="1"/>
            <p:nvPr/>
          </p:nvSpPr>
          <p:spPr>
            <a:xfrm>
              <a:off x="7721601" y="2178755"/>
              <a:ext cx="440266" cy="369332"/>
            </a:xfrm>
            <a:prstGeom prst="rect">
              <a:avLst/>
            </a:prstGeom>
            <a:noFill/>
          </p:spPr>
          <p:txBody>
            <a:bodyPr wrap="square" rtlCol="0">
              <a:spAutoFit/>
            </a:bodyPr>
            <a:lstStyle/>
            <a:p>
              <a:r>
                <a:rPr lang="en-GB" dirty="0"/>
                <a:t>16</a:t>
              </a:r>
            </a:p>
          </p:txBody>
        </p:sp>
      </p:grpSp>
      <p:grpSp>
        <p:nvGrpSpPr>
          <p:cNvPr id="103" name="Group 102">
            <a:extLst>
              <a:ext uri="{FF2B5EF4-FFF2-40B4-BE49-F238E27FC236}">
                <a16:creationId xmlns:a16="http://schemas.microsoft.com/office/drawing/2014/main" id="{9BB271E9-9587-32C5-19EA-5812FEEAAD19}"/>
              </a:ext>
            </a:extLst>
          </p:cNvPr>
          <p:cNvGrpSpPr/>
          <p:nvPr/>
        </p:nvGrpSpPr>
        <p:grpSpPr>
          <a:xfrm>
            <a:off x="4176887" y="2220490"/>
            <a:ext cx="2238023" cy="1058333"/>
            <a:chOff x="4176887" y="2220490"/>
            <a:chExt cx="2238023" cy="1058333"/>
          </a:xfrm>
        </p:grpSpPr>
        <p:sp>
          <p:nvSpPr>
            <p:cNvPr id="12" name="TextBox 11">
              <a:extLst>
                <a:ext uri="{FF2B5EF4-FFF2-40B4-BE49-F238E27FC236}">
                  <a16:creationId xmlns:a16="http://schemas.microsoft.com/office/drawing/2014/main" id="{04C493C9-C2B7-A03A-1920-EC2A8CBA543F}"/>
                </a:ext>
              </a:extLst>
            </p:cNvPr>
            <p:cNvSpPr txBox="1"/>
            <p:nvPr/>
          </p:nvSpPr>
          <p:spPr>
            <a:xfrm>
              <a:off x="4176887" y="2870200"/>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8)</a:t>
              </a:r>
            </a:p>
          </p:txBody>
        </p:sp>
        <p:cxnSp>
          <p:nvCxnSpPr>
            <p:cNvPr id="23" name="Straight Arrow Connector 22">
              <a:extLst>
                <a:ext uri="{FF2B5EF4-FFF2-40B4-BE49-F238E27FC236}">
                  <a16:creationId xmlns:a16="http://schemas.microsoft.com/office/drawing/2014/main" id="{A7CD3BE6-19CD-5AF2-5F36-F4D7083BF963}"/>
                </a:ext>
              </a:extLst>
            </p:cNvPr>
            <p:cNvCxnSpPr>
              <a:stCxn id="11" idx="2"/>
              <a:endCxn id="12" idx="0"/>
            </p:cNvCxnSpPr>
            <p:nvPr/>
          </p:nvCxnSpPr>
          <p:spPr>
            <a:xfrm flipH="1">
              <a:off x="5026377" y="2220490"/>
              <a:ext cx="1388533" cy="649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D9A4B45C-EB11-A513-959D-B5E0EAE97562}"/>
                </a:ext>
              </a:extLst>
            </p:cNvPr>
            <p:cNvSpPr txBox="1"/>
            <p:nvPr/>
          </p:nvSpPr>
          <p:spPr>
            <a:xfrm>
              <a:off x="5796845" y="2376311"/>
              <a:ext cx="440266" cy="369332"/>
            </a:xfrm>
            <a:prstGeom prst="rect">
              <a:avLst/>
            </a:prstGeom>
            <a:noFill/>
          </p:spPr>
          <p:txBody>
            <a:bodyPr wrap="square" rtlCol="0">
              <a:spAutoFit/>
            </a:bodyPr>
            <a:lstStyle/>
            <a:p>
              <a:r>
                <a:rPr lang="en-GB" dirty="0"/>
                <a:t>1</a:t>
              </a:r>
            </a:p>
          </p:txBody>
        </p:sp>
      </p:grpSp>
      <p:grpSp>
        <p:nvGrpSpPr>
          <p:cNvPr id="104" name="Group 103">
            <a:extLst>
              <a:ext uri="{FF2B5EF4-FFF2-40B4-BE49-F238E27FC236}">
                <a16:creationId xmlns:a16="http://schemas.microsoft.com/office/drawing/2014/main" id="{ABA8144F-DA0B-F01F-2A7E-4306B5E404FA}"/>
              </a:ext>
            </a:extLst>
          </p:cNvPr>
          <p:cNvGrpSpPr/>
          <p:nvPr/>
        </p:nvGrpSpPr>
        <p:grpSpPr>
          <a:xfrm>
            <a:off x="2760131" y="3278823"/>
            <a:ext cx="2266246" cy="1236133"/>
            <a:chOff x="2760131" y="3278823"/>
            <a:chExt cx="2266246" cy="1236133"/>
          </a:xfrm>
        </p:grpSpPr>
        <p:sp>
          <p:nvSpPr>
            <p:cNvPr id="14" name="TextBox 13">
              <a:extLst>
                <a:ext uri="{FF2B5EF4-FFF2-40B4-BE49-F238E27FC236}">
                  <a16:creationId xmlns:a16="http://schemas.microsoft.com/office/drawing/2014/main" id="{56638098-2030-1AE8-7972-A6F1DA991036}"/>
                </a:ext>
              </a:extLst>
            </p:cNvPr>
            <p:cNvSpPr txBox="1"/>
            <p:nvPr/>
          </p:nvSpPr>
          <p:spPr>
            <a:xfrm>
              <a:off x="2760131" y="4106333"/>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4)</a:t>
              </a:r>
            </a:p>
          </p:txBody>
        </p:sp>
        <p:cxnSp>
          <p:nvCxnSpPr>
            <p:cNvPr id="29" name="Straight Arrow Connector 28">
              <a:extLst>
                <a:ext uri="{FF2B5EF4-FFF2-40B4-BE49-F238E27FC236}">
                  <a16:creationId xmlns:a16="http://schemas.microsoft.com/office/drawing/2014/main" id="{FB850EC2-362E-3188-D738-376EA7470AAA}"/>
                </a:ext>
              </a:extLst>
            </p:cNvPr>
            <p:cNvCxnSpPr>
              <a:cxnSpLocks/>
              <a:stCxn id="12" idx="2"/>
              <a:endCxn id="14" idx="0"/>
            </p:cNvCxnSpPr>
            <p:nvPr/>
          </p:nvCxnSpPr>
          <p:spPr>
            <a:xfrm flipH="1">
              <a:off x="3609621" y="3278823"/>
              <a:ext cx="1416756" cy="827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13BCF6AA-BF68-F4F4-436C-2501379388DB}"/>
                </a:ext>
              </a:extLst>
            </p:cNvPr>
            <p:cNvSpPr txBox="1"/>
            <p:nvPr/>
          </p:nvSpPr>
          <p:spPr>
            <a:xfrm>
              <a:off x="4425245" y="3522133"/>
              <a:ext cx="440266" cy="369332"/>
            </a:xfrm>
            <a:prstGeom prst="rect">
              <a:avLst/>
            </a:prstGeom>
            <a:noFill/>
          </p:spPr>
          <p:txBody>
            <a:bodyPr wrap="square" rtlCol="0">
              <a:spAutoFit/>
            </a:bodyPr>
            <a:lstStyle/>
            <a:p>
              <a:r>
                <a:rPr lang="en-GB" dirty="0"/>
                <a:t>2</a:t>
              </a:r>
            </a:p>
          </p:txBody>
        </p:sp>
      </p:grpSp>
      <p:grpSp>
        <p:nvGrpSpPr>
          <p:cNvPr id="105" name="Group 104">
            <a:extLst>
              <a:ext uri="{FF2B5EF4-FFF2-40B4-BE49-F238E27FC236}">
                <a16:creationId xmlns:a16="http://schemas.microsoft.com/office/drawing/2014/main" id="{A6CB1BF1-620D-EEF2-FCBA-E67490D8A91B}"/>
              </a:ext>
            </a:extLst>
          </p:cNvPr>
          <p:cNvGrpSpPr/>
          <p:nvPr/>
        </p:nvGrpSpPr>
        <p:grpSpPr>
          <a:xfrm>
            <a:off x="1275641" y="4514956"/>
            <a:ext cx="2333980" cy="1286934"/>
            <a:chOff x="1275641" y="4514956"/>
            <a:chExt cx="2333980" cy="1286934"/>
          </a:xfrm>
        </p:grpSpPr>
        <p:sp>
          <p:nvSpPr>
            <p:cNvPr id="25" name="TextBox 24">
              <a:extLst>
                <a:ext uri="{FF2B5EF4-FFF2-40B4-BE49-F238E27FC236}">
                  <a16:creationId xmlns:a16="http://schemas.microsoft.com/office/drawing/2014/main" id="{77301040-1186-7FA7-8472-18D696FEF71A}"/>
                </a:ext>
              </a:extLst>
            </p:cNvPr>
            <p:cNvSpPr txBox="1"/>
            <p:nvPr/>
          </p:nvSpPr>
          <p:spPr>
            <a:xfrm>
              <a:off x="1275641" y="5393267"/>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a:t>
              </a:r>
              <a:r>
                <a:rPr lang="en-GB" b="1" dirty="0">
                  <a:solidFill>
                    <a:schemeClr val="bg1"/>
                  </a:solidFill>
                </a:rPr>
                <a:t>(0, 2)</a:t>
              </a:r>
            </a:p>
          </p:txBody>
        </p:sp>
        <p:cxnSp>
          <p:nvCxnSpPr>
            <p:cNvPr id="36" name="Straight Arrow Connector 35">
              <a:extLst>
                <a:ext uri="{FF2B5EF4-FFF2-40B4-BE49-F238E27FC236}">
                  <a16:creationId xmlns:a16="http://schemas.microsoft.com/office/drawing/2014/main" id="{736A264D-3FBD-7FB4-0B8C-ADA281285FDE}"/>
                </a:ext>
              </a:extLst>
            </p:cNvPr>
            <p:cNvCxnSpPr>
              <a:cxnSpLocks/>
              <a:stCxn id="14" idx="2"/>
              <a:endCxn id="25" idx="0"/>
            </p:cNvCxnSpPr>
            <p:nvPr/>
          </p:nvCxnSpPr>
          <p:spPr>
            <a:xfrm flipH="1">
              <a:off x="2125131" y="4514956"/>
              <a:ext cx="1484490" cy="8783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5AED4105-5E28-3838-FFBA-797FDBB60CF4}"/>
                </a:ext>
              </a:extLst>
            </p:cNvPr>
            <p:cNvSpPr txBox="1"/>
            <p:nvPr/>
          </p:nvSpPr>
          <p:spPr>
            <a:xfrm>
              <a:off x="2952045" y="4758267"/>
              <a:ext cx="440266" cy="369332"/>
            </a:xfrm>
            <a:prstGeom prst="rect">
              <a:avLst/>
            </a:prstGeom>
            <a:noFill/>
          </p:spPr>
          <p:txBody>
            <a:bodyPr wrap="square" rtlCol="0">
              <a:spAutoFit/>
            </a:bodyPr>
            <a:lstStyle/>
            <a:p>
              <a:r>
                <a:rPr lang="en-GB" dirty="0"/>
                <a:t>3</a:t>
              </a:r>
            </a:p>
          </p:txBody>
        </p:sp>
      </p:grpSp>
      <p:grpSp>
        <p:nvGrpSpPr>
          <p:cNvPr id="113" name="Group 112">
            <a:extLst>
              <a:ext uri="{FF2B5EF4-FFF2-40B4-BE49-F238E27FC236}">
                <a16:creationId xmlns:a16="http://schemas.microsoft.com/office/drawing/2014/main" id="{ADBDA363-BCE2-05EF-D3F7-6144111B6B76}"/>
              </a:ext>
            </a:extLst>
          </p:cNvPr>
          <p:cNvGrpSpPr/>
          <p:nvPr/>
        </p:nvGrpSpPr>
        <p:grpSpPr>
          <a:xfrm>
            <a:off x="1964267" y="4310645"/>
            <a:ext cx="795864" cy="1082622"/>
            <a:chOff x="1964267" y="4310645"/>
            <a:chExt cx="795864" cy="1082622"/>
          </a:xfrm>
        </p:grpSpPr>
        <p:cxnSp>
          <p:nvCxnSpPr>
            <p:cNvPr id="60" name="Connector: Curved 59">
              <a:extLst>
                <a:ext uri="{FF2B5EF4-FFF2-40B4-BE49-F238E27FC236}">
                  <a16:creationId xmlns:a16="http://schemas.microsoft.com/office/drawing/2014/main" id="{330A5BB2-4B0D-AF68-1DF5-2CAD42E30260}"/>
                </a:ext>
              </a:extLst>
            </p:cNvPr>
            <p:cNvCxnSpPr>
              <a:cxnSpLocks/>
              <a:stCxn id="25" idx="0"/>
              <a:endCxn id="14" idx="1"/>
            </p:cNvCxnSpPr>
            <p:nvPr/>
          </p:nvCxnSpPr>
          <p:spPr>
            <a:xfrm rot="5400000" flipH="1" flipV="1">
              <a:off x="1901320" y="4534456"/>
              <a:ext cx="1082622" cy="635000"/>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4009B1E9-D207-EFFE-6C74-1E56E127722A}"/>
                </a:ext>
              </a:extLst>
            </p:cNvPr>
            <p:cNvSpPr txBox="1"/>
            <p:nvPr/>
          </p:nvSpPr>
          <p:spPr>
            <a:xfrm>
              <a:off x="1964267" y="4594578"/>
              <a:ext cx="440266" cy="369332"/>
            </a:xfrm>
            <a:prstGeom prst="rect">
              <a:avLst/>
            </a:prstGeom>
            <a:noFill/>
          </p:spPr>
          <p:txBody>
            <a:bodyPr wrap="square" rtlCol="0">
              <a:spAutoFit/>
            </a:bodyPr>
            <a:lstStyle/>
            <a:p>
              <a:r>
                <a:rPr lang="en-GB" dirty="0"/>
                <a:t>4</a:t>
              </a:r>
            </a:p>
          </p:txBody>
        </p:sp>
      </p:grpSp>
      <p:grpSp>
        <p:nvGrpSpPr>
          <p:cNvPr id="119" name="Group 118">
            <a:extLst>
              <a:ext uri="{FF2B5EF4-FFF2-40B4-BE49-F238E27FC236}">
                <a16:creationId xmlns:a16="http://schemas.microsoft.com/office/drawing/2014/main" id="{EA17C8BA-FA36-702F-A49F-2A05BA857A36}"/>
              </a:ext>
            </a:extLst>
          </p:cNvPr>
          <p:cNvGrpSpPr/>
          <p:nvPr/>
        </p:nvGrpSpPr>
        <p:grpSpPr>
          <a:xfrm>
            <a:off x="3087507" y="4514956"/>
            <a:ext cx="1698979" cy="1286934"/>
            <a:chOff x="3087507" y="4514956"/>
            <a:chExt cx="1698979" cy="1286934"/>
          </a:xfrm>
        </p:grpSpPr>
        <p:cxnSp>
          <p:nvCxnSpPr>
            <p:cNvPr id="37" name="Straight Arrow Connector 36">
              <a:extLst>
                <a:ext uri="{FF2B5EF4-FFF2-40B4-BE49-F238E27FC236}">
                  <a16:creationId xmlns:a16="http://schemas.microsoft.com/office/drawing/2014/main" id="{4ABB12BB-0665-FC90-D1BE-607B49389AA4}"/>
                </a:ext>
              </a:extLst>
            </p:cNvPr>
            <p:cNvCxnSpPr>
              <a:cxnSpLocks/>
              <a:stCxn id="14" idx="2"/>
              <a:endCxn id="24" idx="0"/>
            </p:cNvCxnSpPr>
            <p:nvPr/>
          </p:nvCxnSpPr>
          <p:spPr>
            <a:xfrm>
              <a:off x="3609621" y="4514956"/>
              <a:ext cx="327376" cy="8783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06" name="Group 105">
              <a:extLst>
                <a:ext uri="{FF2B5EF4-FFF2-40B4-BE49-F238E27FC236}">
                  <a16:creationId xmlns:a16="http://schemas.microsoft.com/office/drawing/2014/main" id="{A25886FD-EDF1-9FA3-AD6D-A6E503136465}"/>
                </a:ext>
              </a:extLst>
            </p:cNvPr>
            <p:cNvGrpSpPr/>
            <p:nvPr/>
          </p:nvGrpSpPr>
          <p:grpSpPr>
            <a:xfrm>
              <a:off x="3087507" y="4645378"/>
              <a:ext cx="1698979" cy="1156512"/>
              <a:chOff x="3087507" y="4645378"/>
              <a:chExt cx="1698979" cy="1156512"/>
            </a:xfrm>
          </p:grpSpPr>
          <p:sp>
            <p:nvSpPr>
              <p:cNvPr id="24" name="TextBox 23">
                <a:extLst>
                  <a:ext uri="{FF2B5EF4-FFF2-40B4-BE49-F238E27FC236}">
                    <a16:creationId xmlns:a16="http://schemas.microsoft.com/office/drawing/2014/main" id="{3A2E64FE-0072-FEB9-0F0C-18F463E40BE2}"/>
                  </a:ext>
                </a:extLst>
              </p:cNvPr>
              <p:cNvSpPr txBox="1"/>
              <p:nvPr/>
            </p:nvSpPr>
            <p:spPr>
              <a:xfrm>
                <a:off x="3087507" y="5393267"/>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a:t>
                </a:r>
                <a:r>
                  <a:rPr lang="en-GB" b="1" dirty="0">
                    <a:solidFill>
                      <a:schemeClr val="bg1"/>
                    </a:solidFill>
                  </a:rPr>
                  <a:t>(2, 4)</a:t>
                </a:r>
              </a:p>
            </p:txBody>
          </p:sp>
          <p:sp>
            <p:nvSpPr>
              <p:cNvPr id="89" name="TextBox 88">
                <a:extLst>
                  <a:ext uri="{FF2B5EF4-FFF2-40B4-BE49-F238E27FC236}">
                    <a16:creationId xmlns:a16="http://schemas.microsoft.com/office/drawing/2014/main" id="{DEFBD87B-4763-46E8-8E43-8944CABC0910}"/>
                  </a:ext>
                </a:extLst>
              </p:cNvPr>
              <p:cNvSpPr txBox="1"/>
              <p:nvPr/>
            </p:nvSpPr>
            <p:spPr>
              <a:xfrm>
                <a:off x="3753556" y="4645378"/>
                <a:ext cx="440266" cy="369332"/>
              </a:xfrm>
              <a:prstGeom prst="rect">
                <a:avLst/>
              </a:prstGeom>
              <a:noFill/>
            </p:spPr>
            <p:txBody>
              <a:bodyPr wrap="square" rtlCol="0">
                <a:spAutoFit/>
              </a:bodyPr>
              <a:lstStyle/>
              <a:p>
                <a:r>
                  <a:rPr lang="en-GB" dirty="0"/>
                  <a:t>5</a:t>
                </a:r>
              </a:p>
            </p:txBody>
          </p:sp>
        </p:grpSp>
      </p:grpSp>
      <p:grpSp>
        <p:nvGrpSpPr>
          <p:cNvPr id="114" name="Group 113">
            <a:extLst>
              <a:ext uri="{FF2B5EF4-FFF2-40B4-BE49-F238E27FC236}">
                <a16:creationId xmlns:a16="http://schemas.microsoft.com/office/drawing/2014/main" id="{D73BF5D2-657B-0490-77B4-F1DF2D6FFD9C}"/>
              </a:ext>
            </a:extLst>
          </p:cNvPr>
          <p:cNvGrpSpPr/>
          <p:nvPr/>
        </p:nvGrpSpPr>
        <p:grpSpPr>
          <a:xfrm>
            <a:off x="3936996" y="4310646"/>
            <a:ext cx="962382" cy="1082622"/>
            <a:chOff x="3936996" y="4310646"/>
            <a:chExt cx="962382" cy="1082622"/>
          </a:xfrm>
        </p:grpSpPr>
        <p:cxnSp>
          <p:nvCxnSpPr>
            <p:cNvPr id="62" name="Connector: Curved 61">
              <a:extLst>
                <a:ext uri="{FF2B5EF4-FFF2-40B4-BE49-F238E27FC236}">
                  <a16:creationId xmlns:a16="http://schemas.microsoft.com/office/drawing/2014/main" id="{90F7A362-65A2-FFD3-A58E-9F1CD69354CF}"/>
                </a:ext>
              </a:extLst>
            </p:cNvPr>
            <p:cNvCxnSpPr>
              <a:cxnSpLocks/>
              <a:stCxn id="24" idx="0"/>
              <a:endCxn id="14" idx="3"/>
            </p:cNvCxnSpPr>
            <p:nvPr/>
          </p:nvCxnSpPr>
          <p:spPr>
            <a:xfrm rot="5400000" flipH="1" flipV="1">
              <a:off x="3656742" y="4590900"/>
              <a:ext cx="1082622" cy="522113"/>
            </a:xfrm>
            <a:prstGeom prst="curvedConnector4">
              <a:avLst>
                <a:gd name="adj1" fmla="val 40564"/>
                <a:gd name="adj2" fmla="val 143784"/>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58BEF764-60DA-3472-7A98-8E94A2C79D8E}"/>
                </a:ext>
              </a:extLst>
            </p:cNvPr>
            <p:cNvSpPr txBox="1"/>
            <p:nvPr/>
          </p:nvSpPr>
          <p:spPr>
            <a:xfrm>
              <a:off x="4459112" y="4820356"/>
              <a:ext cx="440266" cy="369332"/>
            </a:xfrm>
            <a:prstGeom prst="rect">
              <a:avLst/>
            </a:prstGeom>
            <a:noFill/>
          </p:spPr>
          <p:txBody>
            <a:bodyPr wrap="square" rtlCol="0">
              <a:spAutoFit/>
            </a:bodyPr>
            <a:lstStyle/>
            <a:p>
              <a:r>
                <a:rPr lang="en-GB" dirty="0"/>
                <a:t>6</a:t>
              </a:r>
            </a:p>
          </p:txBody>
        </p:sp>
      </p:grpSp>
      <p:grpSp>
        <p:nvGrpSpPr>
          <p:cNvPr id="115" name="Group 114">
            <a:extLst>
              <a:ext uri="{FF2B5EF4-FFF2-40B4-BE49-F238E27FC236}">
                <a16:creationId xmlns:a16="http://schemas.microsoft.com/office/drawing/2014/main" id="{2A8E52F3-9F95-8BEC-6E2F-7476A98475DB}"/>
              </a:ext>
            </a:extLst>
          </p:cNvPr>
          <p:cNvGrpSpPr/>
          <p:nvPr/>
        </p:nvGrpSpPr>
        <p:grpSpPr>
          <a:xfrm>
            <a:off x="5096934" y="4310645"/>
            <a:ext cx="928508" cy="1085444"/>
            <a:chOff x="5096934" y="4310645"/>
            <a:chExt cx="928508" cy="1085444"/>
          </a:xfrm>
        </p:grpSpPr>
        <p:cxnSp>
          <p:nvCxnSpPr>
            <p:cNvPr id="72" name="Connector: Curved 71">
              <a:extLst>
                <a:ext uri="{FF2B5EF4-FFF2-40B4-BE49-F238E27FC236}">
                  <a16:creationId xmlns:a16="http://schemas.microsoft.com/office/drawing/2014/main" id="{2FA2F14A-5649-59FA-AB15-AD2AFE19741C}"/>
                </a:ext>
              </a:extLst>
            </p:cNvPr>
            <p:cNvCxnSpPr>
              <a:cxnSpLocks/>
              <a:stCxn id="21" idx="0"/>
              <a:endCxn id="13" idx="1"/>
            </p:cNvCxnSpPr>
            <p:nvPr/>
          </p:nvCxnSpPr>
          <p:spPr>
            <a:xfrm rot="16200000" flipV="1">
              <a:off x="5263998" y="4634644"/>
              <a:ext cx="1085444" cy="437445"/>
            </a:xfrm>
            <a:prstGeom prst="curvedConnector4">
              <a:avLst>
                <a:gd name="adj1" fmla="val 40589"/>
                <a:gd name="adj2" fmla="val 24645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E781AC1B-1089-39B0-8B6B-D8164A4EF841}"/>
                </a:ext>
              </a:extLst>
            </p:cNvPr>
            <p:cNvSpPr txBox="1"/>
            <p:nvPr/>
          </p:nvSpPr>
          <p:spPr>
            <a:xfrm>
              <a:off x="5096934" y="4905023"/>
              <a:ext cx="440266" cy="369332"/>
            </a:xfrm>
            <a:prstGeom prst="rect">
              <a:avLst/>
            </a:prstGeom>
            <a:noFill/>
          </p:spPr>
          <p:txBody>
            <a:bodyPr wrap="square" rtlCol="0">
              <a:spAutoFit/>
            </a:bodyPr>
            <a:lstStyle/>
            <a:p>
              <a:r>
                <a:rPr lang="en-GB" dirty="0"/>
                <a:t>10</a:t>
              </a:r>
            </a:p>
          </p:txBody>
        </p:sp>
      </p:grpSp>
      <p:grpSp>
        <p:nvGrpSpPr>
          <p:cNvPr id="108" name="Group 107">
            <a:extLst>
              <a:ext uri="{FF2B5EF4-FFF2-40B4-BE49-F238E27FC236}">
                <a16:creationId xmlns:a16="http://schemas.microsoft.com/office/drawing/2014/main" id="{7EF29B63-4B63-4548-D2E8-40CB25870879}"/>
              </a:ext>
            </a:extLst>
          </p:cNvPr>
          <p:cNvGrpSpPr/>
          <p:nvPr/>
        </p:nvGrpSpPr>
        <p:grpSpPr>
          <a:xfrm>
            <a:off x="5175952" y="4514956"/>
            <a:ext cx="1698979" cy="1289756"/>
            <a:chOff x="5175952" y="4514956"/>
            <a:chExt cx="1698979" cy="1289756"/>
          </a:xfrm>
        </p:grpSpPr>
        <p:sp>
          <p:nvSpPr>
            <p:cNvPr id="21" name="TextBox 20">
              <a:extLst>
                <a:ext uri="{FF2B5EF4-FFF2-40B4-BE49-F238E27FC236}">
                  <a16:creationId xmlns:a16="http://schemas.microsoft.com/office/drawing/2014/main" id="{4BA92A2C-EB03-4485-2480-39D5C6954898}"/>
                </a:ext>
              </a:extLst>
            </p:cNvPr>
            <p:cNvSpPr txBox="1"/>
            <p:nvPr/>
          </p:nvSpPr>
          <p:spPr>
            <a:xfrm>
              <a:off x="5175952" y="5396089"/>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(4, 6)</a:t>
              </a:r>
            </a:p>
          </p:txBody>
        </p:sp>
        <p:cxnSp>
          <p:nvCxnSpPr>
            <p:cNvPr id="38" name="Straight Arrow Connector 37">
              <a:extLst>
                <a:ext uri="{FF2B5EF4-FFF2-40B4-BE49-F238E27FC236}">
                  <a16:creationId xmlns:a16="http://schemas.microsoft.com/office/drawing/2014/main" id="{DD162FCB-9EC6-8723-1F37-D67E296FBBFC}"/>
                </a:ext>
              </a:extLst>
            </p:cNvPr>
            <p:cNvCxnSpPr>
              <a:cxnSpLocks/>
              <a:stCxn id="13" idx="2"/>
              <a:endCxn id="21" idx="0"/>
            </p:cNvCxnSpPr>
            <p:nvPr/>
          </p:nvCxnSpPr>
          <p:spPr>
            <a:xfrm flipH="1">
              <a:off x="6025442" y="4514956"/>
              <a:ext cx="412045" cy="8811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a16="http://schemas.microsoft.com/office/drawing/2014/main" id="{8052EF82-A049-2A9B-D656-1C8DBE14DFEA}"/>
                </a:ext>
              </a:extLst>
            </p:cNvPr>
            <p:cNvSpPr txBox="1"/>
            <p:nvPr/>
          </p:nvSpPr>
          <p:spPr>
            <a:xfrm>
              <a:off x="6141157" y="4910668"/>
              <a:ext cx="440266" cy="369332"/>
            </a:xfrm>
            <a:prstGeom prst="rect">
              <a:avLst/>
            </a:prstGeom>
            <a:noFill/>
          </p:spPr>
          <p:txBody>
            <a:bodyPr wrap="square" rtlCol="0">
              <a:spAutoFit/>
            </a:bodyPr>
            <a:lstStyle/>
            <a:p>
              <a:r>
                <a:rPr lang="en-GB" dirty="0"/>
                <a:t>9</a:t>
              </a:r>
            </a:p>
          </p:txBody>
        </p:sp>
      </p:grpSp>
      <p:grpSp>
        <p:nvGrpSpPr>
          <p:cNvPr id="109" name="Group 108">
            <a:extLst>
              <a:ext uri="{FF2B5EF4-FFF2-40B4-BE49-F238E27FC236}">
                <a16:creationId xmlns:a16="http://schemas.microsoft.com/office/drawing/2014/main" id="{8E0CEFCB-C1DD-32AC-21E1-BB07C051ABC9}"/>
              </a:ext>
            </a:extLst>
          </p:cNvPr>
          <p:cNvGrpSpPr/>
          <p:nvPr/>
        </p:nvGrpSpPr>
        <p:grpSpPr>
          <a:xfrm>
            <a:off x="6437487" y="4514956"/>
            <a:ext cx="2249310" cy="1289756"/>
            <a:chOff x="6437487" y="4514956"/>
            <a:chExt cx="2249310" cy="1289756"/>
          </a:xfrm>
        </p:grpSpPr>
        <p:sp>
          <p:nvSpPr>
            <p:cNvPr id="20" name="TextBox 19">
              <a:extLst>
                <a:ext uri="{FF2B5EF4-FFF2-40B4-BE49-F238E27FC236}">
                  <a16:creationId xmlns:a16="http://schemas.microsoft.com/office/drawing/2014/main" id="{4A751F47-19D0-8473-9135-0A04B8BCC44F}"/>
                </a:ext>
              </a:extLst>
            </p:cNvPr>
            <p:cNvSpPr txBox="1"/>
            <p:nvPr/>
          </p:nvSpPr>
          <p:spPr>
            <a:xfrm>
              <a:off x="6987818" y="5396089"/>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(6, 8)</a:t>
              </a:r>
            </a:p>
          </p:txBody>
        </p:sp>
        <p:cxnSp>
          <p:nvCxnSpPr>
            <p:cNvPr id="39" name="Straight Arrow Connector 38">
              <a:extLst>
                <a:ext uri="{FF2B5EF4-FFF2-40B4-BE49-F238E27FC236}">
                  <a16:creationId xmlns:a16="http://schemas.microsoft.com/office/drawing/2014/main" id="{1C46347F-5B59-72C6-C307-EEDF2917FC53}"/>
                </a:ext>
              </a:extLst>
            </p:cNvPr>
            <p:cNvCxnSpPr>
              <a:cxnSpLocks/>
              <a:stCxn id="13" idx="2"/>
              <a:endCxn id="20" idx="0"/>
            </p:cNvCxnSpPr>
            <p:nvPr/>
          </p:nvCxnSpPr>
          <p:spPr>
            <a:xfrm>
              <a:off x="6437487" y="4514956"/>
              <a:ext cx="1399821" cy="8811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86183323-97BB-28A3-5D6D-0BE9691D5230}"/>
                </a:ext>
              </a:extLst>
            </p:cNvPr>
            <p:cNvSpPr txBox="1"/>
            <p:nvPr/>
          </p:nvSpPr>
          <p:spPr>
            <a:xfrm>
              <a:off x="6858002" y="4871157"/>
              <a:ext cx="440266" cy="369332"/>
            </a:xfrm>
            <a:prstGeom prst="rect">
              <a:avLst/>
            </a:prstGeom>
            <a:noFill/>
          </p:spPr>
          <p:txBody>
            <a:bodyPr wrap="square" rtlCol="0">
              <a:spAutoFit/>
            </a:bodyPr>
            <a:lstStyle/>
            <a:p>
              <a:r>
                <a:rPr lang="en-GB" dirty="0"/>
                <a:t>11</a:t>
              </a:r>
            </a:p>
          </p:txBody>
        </p:sp>
      </p:grpSp>
      <p:grpSp>
        <p:nvGrpSpPr>
          <p:cNvPr id="116" name="Group 115">
            <a:extLst>
              <a:ext uri="{FF2B5EF4-FFF2-40B4-BE49-F238E27FC236}">
                <a16:creationId xmlns:a16="http://schemas.microsoft.com/office/drawing/2014/main" id="{629910FB-1C5F-4FC9-D446-3C3FEE620488}"/>
              </a:ext>
            </a:extLst>
          </p:cNvPr>
          <p:cNvGrpSpPr/>
          <p:nvPr/>
        </p:nvGrpSpPr>
        <p:grpSpPr>
          <a:xfrm>
            <a:off x="7286976" y="4310645"/>
            <a:ext cx="908759" cy="1085444"/>
            <a:chOff x="7286976" y="4310645"/>
            <a:chExt cx="908759" cy="1085444"/>
          </a:xfrm>
        </p:grpSpPr>
        <p:cxnSp>
          <p:nvCxnSpPr>
            <p:cNvPr id="75" name="Connector: Curved 74">
              <a:extLst>
                <a:ext uri="{FF2B5EF4-FFF2-40B4-BE49-F238E27FC236}">
                  <a16:creationId xmlns:a16="http://schemas.microsoft.com/office/drawing/2014/main" id="{FB14FD9B-8231-DABC-8D7F-A0A135EF4AE0}"/>
                </a:ext>
              </a:extLst>
            </p:cNvPr>
            <p:cNvCxnSpPr>
              <a:cxnSpLocks/>
              <a:stCxn id="20" idx="0"/>
              <a:endCxn id="13" idx="3"/>
            </p:cNvCxnSpPr>
            <p:nvPr/>
          </p:nvCxnSpPr>
          <p:spPr>
            <a:xfrm rot="16200000" flipV="1">
              <a:off x="7019420" y="4578201"/>
              <a:ext cx="1085444" cy="550332"/>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2C8F9C91-593C-B036-8BDE-39B4D9FC38CB}"/>
                </a:ext>
              </a:extLst>
            </p:cNvPr>
            <p:cNvSpPr txBox="1"/>
            <p:nvPr/>
          </p:nvSpPr>
          <p:spPr>
            <a:xfrm>
              <a:off x="7755469" y="4684890"/>
              <a:ext cx="440266" cy="369332"/>
            </a:xfrm>
            <a:prstGeom prst="rect">
              <a:avLst/>
            </a:prstGeom>
            <a:noFill/>
          </p:spPr>
          <p:txBody>
            <a:bodyPr wrap="square" rtlCol="0">
              <a:spAutoFit/>
            </a:bodyPr>
            <a:lstStyle/>
            <a:p>
              <a:r>
                <a:rPr lang="en-GB" dirty="0"/>
                <a:t>12</a:t>
              </a:r>
            </a:p>
          </p:txBody>
        </p:sp>
      </p:grpSp>
      <p:grpSp>
        <p:nvGrpSpPr>
          <p:cNvPr id="117" name="Group 116">
            <a:extLst>
              <a:ext uri="{FF2B5EF4-FFF2-40B4-BE49-F238E27FC236}">
                <a16:creationId xmlns:a16="http://schemas.microsoft.com/office/drawing/2014/main" id="{5BF8A6A4-60AE-E57D-82BB-A40518B52A4D}"/>
              </a:ext>
            </a:extLst>
          </p:cNvPr>
          <p:cNvGrpSpPr/>
          <p:nvPr/>
        </p:nvGrpSpPr>
        <p:grpSpPr>
          <a:xfrm>
            <a:off x="5875867" y="3074512"/>
            <a:ext cx="936979" cy="1031821"/>
            <a:chOff x="5875867" y="3074512"/>
            <a:chExt cx="936979" cy="1031821"/>
          </a:xfrm>
        </p:grpSpPr>
        <p:cxnSp>
          <p:nvCxnSpPr>
            <p:cNvPr id="78" name="Connector: Curved 77">
              <a:extLst>
                <a:ext uri="{FF2B5EF4-FFF2-40B4-BE49-F238E27FC236}">
                  <a16:creationId xmlns:a16="http://schemas.microsoft.com/office/drawing/2014/main" id="{BEFF777B-E649-F950-0627-77ED1EDADF15}"/>
                </a:ext>
              </a:extLst>
            </p:cNvPr>
            <p:cNvCxnSpPr>
              <a:cxnSpLocks/>
              <a:stCxn id="13" idx="0"/>
              <a:endCxn id="12" idx="3"/>
            </p:cNvCxnSpPr>
            <p:nvPr/>
          </p:nvCxnSpPr>
          <p:spPr>
            <a:xfrm rot="16200000" flipV="1">
              <a:off x="5640767" y="3309612"/>
              <a:ext cx="1031821" cy="561621"/>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DD2D59FA-D7AA-2DE6-B318-CB0B3A3D3D96}"/>
                </a:ext>
              </a:extLst>
            </p:cNvPr>
            <p:cNvSpPr txBox="1"/>
            <p:nvPr/>
          </p:nvSpPr>
          <p:spPr>
            <a:xfrm>
              <a:off x="6372580" y="3392312"/>
              <a:ext cx="440266" cy="369332"/>
            </a:xfrm>
            <a:prstGeom prst="rect">
              <a:avLst/>
            </a:prstGeom>
            <a:noFill/>
          </p:spPr>
          <p:txBody>
            <a:bodyPr wrap="square" rtlCol="0">
              <a:spAutoFit/>
            </a:bodyPr>
            <a:lstStyle/>
            <a:p>
              <a:r>
                <a:rPr lang="en-GB" dirty="0"/>
                <a:t>13</a:t>
              </a:r>
            </a:p>
          </p:txBody>
        </p:sp>
      </p:grpSp>
      <p:grpSp>
        <p:nvGrpSpPr>
          <p:cNvPr id="111" name="Group 110">
            <a:extLst>
              <a:ext uri="{FF2B5EF4-FFF2-40B4-BE49-F238E27FC236}">
                <a16:creationId xmlns:a16="http://schemas.microsoft.com/office/drawing/2014/main" id="{E1ACF24F-5E61-90CE-23FA-9611D8C6325F}"/>
              </a:ext>
            </a:extLst>
          </p:cNvPr>
          <p:cNvGrpSpPr/>
          <p:nvPr/>
        </p:nvGrpSpPr>
        <p:grpSpPr>
          <a:xfrm>
            <a:off x="4797780" y="2016180"/>
            <a:ext cx="767640" cy="854021"/>
            <a:chOff x="4797780" y="2016180"/>
            <a:chExt cx="767640" cy="854021"/>
          </a:xfrm>
        </p:grpSpPr>
        <p:cxnSp>
          <p:nvCxnSpPr>
            <p:cNvPr id="69" name="Connector: Curved 68">
              <a:extLst>
                <a:ext uri="{FF2B5EF4-FFF2-40B4-BE49-F238E27FC236}">
                  <a16:creationId xmlns:a16="http://schemas.microsoft.com/office/drawing/2014/main" id="{8E933264-1A01-1C6B-711A-E7C0C14622EA}"/>
                </a:ext>
              </a:extLst>
            </p:cNvPr>
            <p:cNvCxnSpPr>
              <a:cxnSpLocks/>
              <a:stCxn id="12" idx="0"/>
              <a:endCxn id="11" idx="1"/>
            </p:cNvCxnSpPr>
            <p:nvPr/>
          </p:nvCxnSpPr>
          <p:spPr>
            <a:xfrm rot="5400000" flipH="1" flipV="1">
              <a:off x="4868888" y="2173669"/>
              <a:ext cx="854021" cy="539043"/>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C12DB8B1-81F4-FA3F-35A0-4170097662FB}"/>
                </a:ext>
              </a:extLst>
            </p:cNvPr>
            <p:cNvSpPr txBox="1"/>
            <p:nvPr/>
          </p:nvSpPr>
          <p:spPr>
            <a:xfrm>
              <a:off x="4797780" y="2032001"/>
              <a:ext cx="440266" cy="369332"/>
            </a:xfrm>
            <a:prstGeom prst="rect">
              <a:avLst/>
            </a:prstGeom>
            <a:noFill/>
          </p:spPr>
          <p:txBody>
            <a:bodyPr wrap="square" rtlCol="0">
              <a:spAutoFit/>
            </a:bodyPr>
            <a:lstStyle/>
            <a:p>
              <a:r>
                <a:rPr lang="en-GB" dirty="0"/>
                <a:t>14</a:t>
              </a:r>
            </a:p>
          </p:txBody>
        </p:sp>
      </p:grpSp>
      <p:grpSp>
        <p:nvGrpSpPr>
          <p:cNvPr id="112" name="Group 111">
            <a:extLst>
              <a:ext uri="{FF2B5EF4-FFF2-40B4-BE49-F238E27FC236}">
                <a16:creationId xmlns:a16="http://schemas.microsoft.com/office/drawing/2014/main" id="{05205850-AD3C-2B72-5A03-6B553574EF82}"/>
              </a:ext>
            </a:extLst>
          </p:cNvPr>
          <p:cNvGrpSpPr/>
          <p:nvPr/>
        </p:nvGrpSpPr>
        <p:grpSpPr>
          <a:xfrm>
            <a:off x="3268135" y="3074512"/>
            <a:ext cx="908753" cy="1031821"/>
            <a:chOff x="3268135" y="3074512"/>
            <a:chExt cx="908753" cy="1031821"/>
          </a:xfrm>
        </p:grpSpPr>
        <p:cxnSp>
          <p:nvCxnSpPr>
            <p:cNvPr id="65" name="Connector: Curved 64">
              <a:extLst>
                <a:ext uri="{FF2B5EF4-FFF2-40B4-BE49-F238E27FC236}">
                  <a16:creationId xmlns:a16="http://schemas.microsoft.com/office/drawing/2014/main" id="{D79201D2-1A27-C51A-CDB2-D07FB56978F9}"/>
                </a:ext>
              </a:extLst>
            </p:cNvPr>
            <p:cNvCxnSpPr>
              <a:cxnSpLocks/>
              <a:stCxn id="14" idx="0"/>
              <a:endCxn id="12" idx="1"/>
            </p:cNvCxnSpPr>
            <p:nvPr/>
          </p:nvCxnSpPr>
          <p:spPr>
            <a:xfrm rot="5400000" flipH="1" flipV="1">
              <a:off x="3377344" y="3306790"/>
              <a:ext cx="1031821" cy="567266"/>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93E71DEC-6F2F-2D32-1287-7E8180B6BDCD}"/>
                </a:ext>
              </a:extLst>
            </p:cNvPr>
            <p:cNvSpPr txBox="1"/>
            <p:nvPr/>
          </p:nvSpPr>
          <p:spPr>
            <a:xfrm>
              <a:off x="3268135" y="3302001"/>
              <a:ext cx="440266" cy="369332"/>
            </a:xfrm>
            <a:prstGeom prst="rect">
              <a:avLst/>
            </a:prstGeom>
            <a:noFill/>
          </p:spPr>
          <p:txBody>
            <a:bodyPr wrap="square" rtlCol="0">
              <a:spAutoFit/>
            </a:bodyPr>
            <a:lstStyle/>
            <a:p>
              <a:r>
                <a:rPr lang="en-GB" dirty="0"/>
                <a:t>7</a:t>
              </a:r>
            </a:p>
          </p:txBody>
        </p:sp>
      </p:grpSp>
      <p:grpSp>
        <p:nvGrpSpPr>
          <p:cNvPr id="110" name="Group 109">
            <a:extLst>
              <a:ext uri="{FF2B5EF4-FFF2-40B4-BE49-F238E27FC236}">
                <a16:creationId xmlns:a16="http://schemas.microsoft.com/office/drawing/2014/main" id="{F1101958-1A39-46CC-1E7D-DEC9D444D9B7}"/>
              </a:ext>
            </a:extLst>
          </p:cNvPr>
          <p:cNvGrpSpPr/>
          <p:nvPr/>
        </p:nvGrpSpPr>
        <p:grpSpPr>
          <a:xfrm>
            <a:off x="6414910" y="2220490"/>
            <a:ext cx="2288822" cy="1058333"/>
            <a:chOff x="6414910" y="2220490"/>
            <a:chExt cx="2288822" cy="1058333"/>
          </a:xfrm>
        </p:grpSpPr>
        <p:sp>
          <p:nvSpPr>
            <p:cNvPr id="10" name="TextBox 9">
              <a:extLst>
                <a:ext uri="{FF2B5EF4-FFF2-40B4-BE49-F238E27FC236}">
                  <a16:creationId xmlns:a16="http://schemas.microsoft.com/office/drawing/2014/main" id="{D630D6E8-802D-2CED-D168-A312CCF6C54B}"/>
                </a:ext>
              </a:extLst>
            </p:cNvPr>
            <p:cNvSpPr txBox="1"/>
            <p:nvPr/>
          </p:nvSpPr>
          <p:spPr>
            <a:xfrm>
              <a:off x="7004753" y="2870200"/>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(8, 10)</a:t>
              </a:r>
            </a:p>
          </p:txBody>
        </p:sp>
        <p:cxnSp>
          <p:nvCxnSpPr>
            <p:cNvPr id="26" name="Straight Arrow Connector 25">
              <a:extLst>
                <a:ext uri="{FF2B5EF4-FFF2-40B4-BE49-F238E27FC236}">
                  <a16:creationId xmlns:a16="http://schemas.microsoft.com/office/drawing/2014/main" id="{E076705D-D4DC-BEDB-45B4-05CEDE5AA55C}"/>
                </a:ext>
              </a:extLst>
            </p:cNvPr>
            <p:cNvCxnSpPr>
              <a:cxnSpLocks/>
              <a:stCxn id="11" idx="2"/>
              <a:endCxn id="10" idx="0"/>
            </p:cNvCxnSpPr>
            <p:nvPr/>
          </p:nvCxnSpPr>
          <p:spPr>
            <a:xfrm>
              <a:off x="6414910" y="2220490"/>
              <a:ext cx="1439333" cy="649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9D302DF7-5040-784E-0111-ECCC4322D877}"/>
                </a:ext>
              </a:extLst>
            </p:cNvPr>
            <p:cNvSpPr txBox="1"/>
            <p:nvPr/>
          </p:nvSpPr>
          <p:spPr>
            <a:xfrm>
              <a:off x="6762046" y="2460979"/>
              <a:ext cx="440266" cy="369332"/>
            </a:xfrm>
            <a:prstGeom prst="rect">
              <a:avLst/>
            </a:prstGeom>
            <a:noFill/>
          </p:spPr>
          <p:txBody>
            <a:bodyPr wrap="square" rtlCol="0">
              <a:spAutoFit/>
            </a:bodyPr>
            <a:lstStyle/>
            <a:p>
              <a:r>
                <a:rPr lang="en-GB" dirty="0"/>
                <a:t>15</a:t>
              </a:r>
            </a:p>
          </p:txBody>
        </p:sp>
      </p:grpSp>
      <p:grpSp>
        <p:nvGrpSpPr>
          <p:cNvPr id="107" name="Group 106">
            <a:extLst>
              <a:ext uri="{FF2B5EF4-FFF2-40B4-BE49-F238E27FC236}">
                <a16:creationId xmlns:a16="http://schemas.microsoft.com/office/drawing/2014/main" id="{2B57F3EF-6DDC-73EF-67C1-7DFA1E8E9AA2}"/>
              </a:ext>
            </a:extLst>
          </p:cNvPr>
          <p:cNvGrpSpPr/>
          <p:nvPr/>
        </p:nvGrpSpPr>
        <p:grpSpPr>
          <a:xfrm>
            <a:off x="5026377" y="3278823"/>
            <a:ext cx="2260599" cy="1236133"/>
            <a:chOff x="5026377" y="3278823"/>
            <a:chExt cx="2260599" cy="1236133"/>
          </a:xfrm>
        </p:grpSpPr>
        <p:sp>
          <p:nvSpPr>
            <p:cNvPr id="13" name="TextBox 12">
              <a:extLst>
                <a:ext uri="{FF2B5EF4-FFF2-40B4-BE49-F238E27FC236}">
                  <a16:creationId xmlns:a16="http://schemas.microsoft.com/office/drawing/2014/main" id="{480C949B-BDEB-957F-843B-363F02B6C5AC}"/>
                </a:ext>
              </a:extLst>
            </p:cNvPr>
            <p:cNvSpPr txBox="1"/>
            <p:nvPr/>
          </p:nvSpPr>
          <p:spPr>
            <a:xfrm>
              <a:off x="5587997" y="4106333"/>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(4, 8)</a:t>
              </a:r>
            </a:p>
          </p:txBody>
        </p:sp>
        <p:cxnSp>
          <p:nvCxnSpPr>
            <p:cNvPr id="30" name="Straight Arrow Connector 29">
              <a:extLst>
                <a:ext uri="{FF2B5EF4-FFF2-40B4-BE49-F238E27FC236}">
                  <a16:creationId xmlns:a16="http://schemas.microsoft.com/office/drawing/2014/main" id="{73BE52FA-2C9B-0785-F155-976F291A600E}"/>
                </a:ext>
              </a:extLst>
            </p:cNvPr>
            <p:cNvCxnSpPr>
              <a:cxnSpLocks/>
              <a:stCxn id="12" idx="2"/>
              <a:endCxn id="13" idx="0"/>
            </p:cNvCxnSpPr>
            <p:nvPr/>
          </p:nvCxnSpPr>
          <p:spPr>
            <a:xfrm>
              <a:off x="5026377" y="3278823"/>
              <a:ext cx="1411110" cy="827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9" name="TextBox 98">
              <a:extLst>
                <a:ext uri="{FF2B5EF4-FFF2-40B4-BE49-F238E27FC236}">
                  <a16:creationId xmlns:a16="http://schemas.microsoft.com/office/drawing/2014/main" id="{6C0A479D-24A7-0576-6765-0034A652ADFF}"/>
                </a:ext>
              </a:extLst>
            </p:cNvPr>
            <p:cNvSpPr txBox="1"/>
            <p:nvPr/>
          </p:nvSpPr>
          <p:spPr>
            <a:xfrm>
              <a:off x="5418668" y="3578579"/>
              <a:ext cx="440266" cy="369332"/>
            </a:xfrm>
            <a:prstGeom prst="rect">
              <a:avLst/>
            </a:prstGeom>
            <a:noFill/>
          </p:spPr>
          <p:txBody>
            <a:bodyPr wrap="square" rtlCol="0">
              <a:spAutoFit/>
            </a:bodyPr>
            <a:lstStyle/>
            <a:p>
              <a:r>
                <a:rPr lang="en-GB" dirty="0"/>
                <a:t>8</a:t>
              </a:r>
            </a:p>
          </p:txBody>
        </p:sp>
      </p:grpSp>
    </p:spTree>
    <p:extLst>
      <p:ext uri="{BB962C8B-B14F-4D97-AF65-F5344CB8AC3E}">
        <p14:creationId xmlns:p14="http://schemas.microsoft.com/office/powerpoint/2010/main" val="14716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BF031-27E0-C1C1-E335-937D43FA37A5}"/>
              </a:ext>
            </a:extLst>
          </p:cNvPr>
          <p:cNvSpPr>
            <a:spLocks noGrp="1"/>
          </p:cNvSpPr>
          <p:nvPr>
            <p:ph type="title"/>
          </p:nvPr>
        </p:nvSpPr>
        <p:spPr/>
        <p:txBody>
          <a:bodyPr/>
          <a:lstStyle/>
          <a:p>
            <a:r>
              <a:rPr lang="en-GB" dirty="0"/>
              <a:t>Experiment</a:t>
            </a:r>
          </a:p>
        </p:txBody>
      </p:sp>
      <p:pic>
        <p:nvPicPr>
          <p:cNvPr id="5" name="Picture 4">
            <a:extLst>
              <a:ext uri="{FF2B5EF4-FFF2-40B4-BE49-F238E27FC236}">
                <a16:creationId xmlns:a16="http://schemas.microsoft.com/office/drawing/2014/main" id="{D53328F2-73A4-F559-B84C-D4035D86F083}"/>
              </a:ext>
            </a:extLst>
          </p:cNvPr>
          <p:cNvPicPr>
            <a:picLocks noChangeAspect="1"/>
          </p:cNvPicPr>
          <p:nvPr/>
        </p:nvPicPr>
        <p:blipFill>
          <a:blip r:embed="rId3"/>
          <a:stretch>
            <a:fillRect/>
          </a:stretch>
        </p:blipFill>
        <p:spPr>
          <a:xfrm>
            <a:off x="509827" y="2166565"/>
            <a:ext cx="11172346" cy="1281286"/>
          </a:xfrm>
          <a:prstGeom prst="rect">
            <a:avLst/>
          </a:prstGeom>
        </p:spPr>
      </p:pic>
    </p:spTree>
    <p:extLst>
      <p:ext uri="{BB962C8B-B14F-4D97-AF65-F5344CB8AC3E}">
        <p14:creationId xmlns:p14="http://schemas.microsoft.com/office/powerpoint/2010/main" val="3287596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normAutofit/>
          </a:bodyPr>
          <a:lstStyle/>
          <a:p>
            <a:r>
              <a:rPr lang="en-GB" dirty="0"/>
              <a:t>Appreciating the art </a:t>
            </a:r>
            <a:r>
              <a:rPr lang="en-GB"/>
              <a:t>of </a:t>
            </a:r>
            <a:r>
              <a:rPr lang="en-GB" dirty="0"/>
              <a:t>sorting</a:t>
            </a:r>
            <a:r>
              <a:rPr lang="en-GB"/>
              <a:t> algorithms</a:t>
            </a:r>
            <a:br>
              <a:rPr lang="en-GB" dirty="0"/>
            </a:br>
            <a:r>
              <a:rPr lang="en-GB" sz="3200" dirty="0"/>
              <a:t>A look ahead to the next workshop</a:t>
            </a:r>
            <a:endParaRPr lang="en-GB" dirty="0"/>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011088" y="4282915"/>
            <a:ext cx="3762375" cy="1412874"/>
          </a:xfrm>
        </p:spPr>
        <p:txBody>
          <a:bodyPr>
            <a:normAutofit/>
          </a:bodyPr>
          <a:lstStyle/>
          <a:p>
            <a:pPr marL="0" indent="0">
              <a:buNone/>
            </a:pPr>
            <a:r>
              <a:rPr lang="en-GB" sz="1800" dirty="0"/>
              <a:t>Do they cope with enormous inputs?</a:t>
            </a:r>
          </a:p>
          <a:p>
            <a:pPr marL="0" indent="0">
              <a:buNone/>
            </a:pPr>
            <a:r>
              <a:rPr lang="en-GB" sz="1800" dirty="0"/>
              <a:t>Memory usage</a:t>
            </a:r>
          </a:p>
          <a:p>
            <a:pPr marL="0" indent="0">
              <a:buNone/>
            </a:pPr>
            <a:r>
              <a:rPr lang="en-GB" sz="1800" dirty="0"/>
              <a:t>Can they be multi-threaded?</a:t>
            </a:r>
          </a:p>
          <a:p>
            <a:pPr marL="0" indent="0">
              <a:buNone/>
            </a:pPr>
            <a:endParaRPr lang="en-GB" dirty="0"/>
          </a:p>
        </p:txBody>
      </p:sp>
      <p:pic>
        <p:nvPicPr>
          <p:cNvPr id="5" name="Picture 4">
            <a:extLst>
              <a:ext uri="{FF2B5EF4-FFF2-40B4-BE49-F238E27FC236}">
                <a16:creationId xmlns:a16="http://schemas.microsoft.com/office/drawing/2014/main" id="{C71DD7C1-7F35-FCBE-C15E-D9B71D4C0290}"/>
              </a:ext>
            </a:extLst>
          </p:cNvPr>
          <p:cNvPicPr>
            <a:picLocks noChangeAspect="1"/>
          </p:cNvPicPr>
          <p:nvPr/>
        </p:nvPicPr>
        <p:blipFill>
          <a:blip r:embed="rId3"/>
          <a:stretch>
            <a:fillRect/>
          </a:stretch>
        </p:blipFill>
        <p:spPr>
          <a:xfrm>
            <a:off x="5456271" y="3281732"/>
            <a:ext cx="1714739" cy="2076740"/>
          </a:xfrm>
          <a:prstGeom prst="rect">
            <a:avLst/>
          </a:prstGeom>
        </p:spPr>
      </p:pic>
      <p:pic>
        <p:nvPicPr>
          <p:cNvPr id="7" name="Picture 6">
            <a:extLst>
              <a:ext uri="{FF2B5EF4-FFF2-40B4-BE49-F238E27FC236}">
                <a16:creationId xmlns:a16="http://schemas.microsoft.com/office/drawing/2014/main" id="{B00C43AF-6A43-DA39-318F-3F60C03A6906}"/>
              </a:ext>
            </a:extLst>
          </p:cNvPr>
          <p:cNvPicPr>
            <a:picLocks noChangeAspect="1"/>
          </p:cNvPicPr>
          <p:nvPr/>
        </p:nvPicPr>
        <p:blipFill>
          <a:blip r:embed="rId4"/>
          <a:stretch>
            <a:fillRect/>
          </a:stretch>
        </p:blipFill>
        <p:spPr>
          <a:xfrm>
            <a:off x="1114306" y="3412725"/>
            <a:ext cx="3592197" cy="1535596"/>
          </a:xfrm>
          <a:prstGeom prst="rect">
            <a:avLst/>
          </a:prstGeom>
        </p:spPr>
      </p:pic>
      <p:pic>
        <p:nvPicPr>
          <p:cNvPr id="9" name="Picture 8">
            <a:extLst>
              <a:ext uri="{FF2B5EF4-FFF2-40B4-BE49-F238E27FC236}">
                <a16:creationId xmlns:a16="http://schemas.microsoft.com/office/drawing/2014/main" id="{33DCBFE1-FB8C-770D-BD04-881D601BBD9E}"/>
              </a:ext>
            </a:extLst>
          </p:cNvPr>
          <p:cNvPicPr>
            <a:picLocks noChangeAspect="1"/>
          </p:cNvPicPr>
          <p:nvPr/>
        </p:nvPicPr>
        <p:blipFill>
          <a:blip r:embed="rId5"/>
          <a:stretch>
            <a:fillRect/>
          </a:stretch>
        </p:blipFill>
        <p:spPr>
          <a:xfrm>
            <a:off x="8657178" y="1617612"/>
            <a:ext cx="2050654" cy="2467278"/>
          </a:xfrm>
          <a:prstGeom prst="rect">
            <a:avLst/>
          </a:prstGeom>
        </p:spPr>
      </p:pic>
      <p:sp>
        <p:nvSpPr>
          <p:cNvPr id="11" name="TextBox 10">
            <a:extLst>
              <a:ext uri="{FF2B5EF4-FFF2-40B4-BE49-F238E27FC236}">
                <a16:creationId xmlns:a16="http://schemas.microsoft.com/office/drawing/2014/main" id="{FE386F02-1E65-8F5D-9704-A84D97718A6A}"/>
              </a:ext>
            </a:extLst>
          </p:cNvPr>
          <p:cNvSpPr txBox="1"/>
          <p:nvPr/>
        </p:nvSpPr>
        <p:spPr>
          <a:xfrm>
            <a:off x="1046922" y="1828711"/>
            <a:ext cx="4305300" cy="1477328"/>
          </a:xfrm>
          <a:prstGeom prst="rect">
            <a:avLst/>
          </a:prstGeom>
          <a:noFill/>
        </p:spPr>
        <p:txBody>
          <a:bodyPr wrap="square">
            <a:spAutoFit/>
          </a:bodyPr>
          <a:lstStyle/>
          <a:p>
            <a:r>
              <a:rPr lang="en-GB" dirty="0"/>
              <a:t>What does the input data look like?</a:t>
            </a:r>
          </a:p>
          <a:p>
            <a:pPr marL="285750" indent="-285750">
              <a:buFont typeface="Arial" panose="020B0604020202020204" pitchFamily="34" charset="0"/>
              <a:buChar char="•"/>
            </a:pPr>
            <a:r>
              <a:rPr lang="en-GB" dirty="0"/>
              <a:t>nearly sorted already</a:t>
            </a:r>
          </a:p>
          <a:p>
            <a:pPr marL="285750" indent="-285750">
              <a:buFont typeface="Arial" panose="020B0604020202020204" pitchFamily="34" charset="0"/>
              <a:buChar char="•"/>
            </a:pPr>
            <a:r>
              <a:rPr lang="en-GB" dirty="0"/>
              <a:t>finite vocabulary (true/false, days of week, currency code)</a:t>
            </a:r>
          </a:p>
          <a:p>
            <a:pPr marL="285750" indent="-285750">
              <a:buFont typeface="Arial" panose="020B0604020202020204" pitchFamily="34" charset="0"/>
              <a:buChar char="•"/>
            </a:pPr>
            <a:r>
              <a:rPr lang="en-GB" dirty="0"/>
              <a:t>it’s actually changing all the time!</a:t>
            </a:r>
          </a:p>
        </p:txBody>
      </p:sp>
      <p:sp>
        <p:nvSpPr>
          <p:cNvPr id="13" name="TextBox 12">
            <a:extLst>
              <a:ext uri="{FF2B5EF4-FFF2-40B4-BE49-F238E27FC236}">
                <a16:creationId xmlns:a16="http://schemas.microsoft.com/office/drawing/2014/main" id="{FE2A35E5-1FCD-A463-CB06-572D31F71932}"/>
              </a:ext>
            </a:extLst>
          </p:cNvPr>
          <p:cNvSpPr txBox="1"/>
          <p:nvPr/>
        </p:nvSpPr>
        <p:spPr>
          <a:xfrm>
            <a:off x="5080000" y="1821351"/>
            <a:ext cx="3488267" cy="1477328"/>
          </a:xfrm>
          <a:prstGeom prst="rect">
            <a:avLst/>
          </a:prstGeom>
          <a:noFill/>
        </p:spPr>
        <p:txBody>
          <a:bodyPr wrap="square">
            <a:spAutoFit/>
          </a:bodyPr>
          <a:lstStyle/>
          <a:p>
            <a:r>
              <a:rPr lang="en-GB" dirty="0"/>
              <a:t>What output is required?</a:t>
            </a:r>
          </a:p>
          <a:p>
            <a:pPr marL="285750" indent="-285750">
              <a:buFont typeface="Arial" panose="020B0604020202020204" pitchFamily="34" charset="0"/>
              <a:buChar char="•"/>
            </a:pPr>
            <a:r>
              <a:rPr lang="en-GB" dirty="0"/>
              <a:t>just the first few</a:t>
            </a:r>
          </a:p>
          <a:p>
            <a:pPr marL="285750" indent="-285750">
              <a:buFont typeface="Arial" panose="020B0604020202020204" pitchFamily="34" charset="0"/>
              <a:buChar char="•"/>
            </a:pPr>
            <a:r>
              <a:rPr lang="en-GB" dirty="0"/>
              <a:t>just the comparison key</a:t>
            </a:r>
          </a:p>
          <a:p>
            <a:pPr marL="285750" indent="-285750">
              <a:buFont typeface="Arial" panose="020B0604020202020204" pitchFamily="34" charset="0"/>
              <a:buChar char="•"/>
            </a:pPr>
            <a:r>
              <a:rPr lang="en-GB" dirty="0"/>
              <a:t>is it sorted again using another key (need </a:t>
            </a:r>
            <a:r>
              <a:rPr lang="en-GB" b="1" dirty="0"/>
              <a:t>stable</a:t>
            </a:r>
            <a:r>
              <a:rPr lang="en-GB" dirty="0"/>
              <a:t> sort)</a:t>
            </a:r>
          </a:p>
        </p:txBody>
      </p:sp>
      <p:sp>
        <p:nvSpPr>
          <p:cNvPr id="16" name="TextBox 15">
            <a:extLst>
              <a:ext uri="{FF2B5EF4-FFF2-40B4-BE49-F238E27FC236}">
                <a16:creationId xmlns:a16="http://schemas.microsoft.com/office/drawing/2014/main" id="{F78F676F-32AE-50A5-C289-0FF6656BB8AE}"/>
              </a:ext>
            </a:extLst>
          </p:cNvPr>
          <p:cNvSpPr txBox="1"/>
          <p:nvPr/>
        </p:nvSpPr>
        <p:spPr>
          <a:xfrm>
            <a:off x="1046922" y="5360560"/>
            <a:ext cx="3886200" cy="646331"/>
          </a:xfrm>
          <a:prstGeom prst="rect">
            <a:avLst/>
          </a:prstGeom>
          <a:noFill/>
        </p:spPr>
        <p:txBody>
          <a:bodyPr wrap="square">
            <a:spAutoFit/>
          </a:bodyPr>
          <a:lstStyle/>
          <a:p>
            <a:r>
              <a:rPr lang="en-GB" dirty="0"/>
              <a:t>Is the compare function expensive to call?</a:t>
            </a:r>
          </a:p>
        </p:txBody>
      </p:sp>
      <p:sp>
        <p:nvSpPr>
          <p:cNvPr id="17" name="TextBox 16">
            <a:extLst>
              <a:ext uri="{FF2B5EF4-FFF2-40B4-BE49-F238E27FC236}">
                <a16:creationId xmlns:a16="http://schemas.microsoft.com/office/drawing/2014/main" id="{B2324B8A-E18B-F899-60E5-DE4A73D69CD7}"/>
              </a:ext>
            </a:extLst>
          </p:cNvPr>
          <p:cNvSpPr txBox="1"/>
          <p:nvPr/>
        </p:nvSpPr>
        <p:spPr>
          <a:xfrm>
            <a:off x="4957341" y="5481091"/>
            <a:ext cx="3533775" cy="646331"/>
          </a:xfrm>
          <a:prstGeom prst="rect">
            <a:avLst/>
          </a:prstGeom>
          <a:noFill/>
        </p:spPr>
        <p:txBody>
          <a:bodyPr wrap="square">
            <a:spAutoFit/>
          </a:bodyPr>
          <a:lstStyle/>
          <a:p>
            <a:r>
              <a:rPr lang="en-GB" dirty="0"/>
              <a:t>Is copy/Move and expensive operation?</a:t>
            </a:r>
          </a:p>
        </p:txBody>
      </p:sp>
      <p:sp>
        <p:nvSpPr>
          <p:cNvPr id="6" name="TextBox 5">
            <a:extLst>
              <a:ext uri="{FF2B5EF4-FFF2-40B4-BE49-F238E27FC236}">
                <a16:creationId xmlns:a16="http://schemas.microsoft.com/office/drawing/2014/main" id="{B31A0FB6-7B63-FD1F-4BCA-DA837538E71B}"/>
              </a:ext>
            </a:extLst>
          </p:cNvPr>
          <p:cNvSpPr txBox="1"/>
          <p:nvPr/>
        </p:nvSpPr>
        <p:spPr>
          <a:xfrm>
            <a:off x="7988408" y="5870558"/>
            <a:ext cx="3533775" cy="369332"/>
          </a:xfrm>
          <a:prstGeom prst="rect">
            <a:avLst/>
          </a:prstGeom>
          <a:noFill/>
        </p:spPr>
        <p:txBody>
          <a:bodyPr wrap="square">
            <a:spAutoFit/>
          </a:bodyPr>
          <a:lstStyle/>
          <a:p>
            <a:r>
              <a:rPr lang="en-GB" dirty="0"/>
              <a:t>Complexity O(n), O(n log(n))</a:t>
            </a:r>
          </a:p>
        </p:txBody>
      </p:sp>
    </p:spTree>
    <p:extLst>
      <p:ext uri="{BB962C8B-B14F-4D97-AF65-F5344CB8AC3E}">
        <p14:creationId xmlns:p14="http://schemas.microsoft.com/office/powerpoint/2010/main" val="375669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 calcmode="lin" valueType="num">
                                      <p:cBhvr additive="base">
                                        <p:cTn id="3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 calcmode="lin" valueType="num">
                                      <p:cBhvr additive="base">
                                        <p:cTn id="4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3" grpId="0"/>
      <p:bldP spid="16" grpId="0"/>
      <p:bldP spid="17"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Takeaways</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fontScale="92500" lnSpcReduction="10000"/>
          </a:bodyPr>
          <a:lstStyle/>
          <a:p>
            <a:r>
              <a:rPr lang="en-GB" dirty="0"/>
              <a:t>You don’t need to know programming to learn algorithms</a:t>
            </a:r>
          </a:p>
          <a:p>
            <a:r>
              <a:rPr lang="en-GB" dirty="0"/>
              <a:t>Many jobs in IT involve spending </a:t>
            </a:r>
            <a:r>
              <a:rPr lang="en-GB"/>
              <a:t>the vast </a:t>
            </a:r>
            <a:r>
              <a:rPr lang="en-GB" dirty="0"/>
              <a:t>majority of the time developing algorithms, not programs</a:t>
            </a:r>
          </a:p>
          <a:p>
            <a:r>
              <a:rPr lang="en-GB" dirty="0"/>
              <a:t>Programming is just a tool, the solution to the business problem is in the algorithm</a:t>
            </a:r>
          </a:p>
          <a:p>
            <a:r>
              <a:rPr lang="en-GB" dirty="0"/>
              <a:t>You can get your next programming job without knowing the programming language</a:t>
            </a:r>
          </a:p>
          <a:p>
            <a:r>
              <a:rPr lang="en-GB" dirty="0"/>
              <a:t>The </a:t>
            </a:r>
            <a:r>
              <a:rPr lang="en-GB" b="1" i="1" dirty="0"/>
              <a:t>I</a:t>
            </a:r>
            <a:r>
              <a:rPr lang="en-GB" dirty="0"/>
              <a:t> in </a:t>
            </a:r>
            <a:r>
              <a:rPr lang="en-GB" b="1" i="1" dirty="0"/>
              <a:t>IT</a:t>
            </a:r>
            <a:r>
              <a:rPr lang="en-GB" dirty="0"/>
              <a:t> stands for </a:t>
            </a:r>
            <a:r>
              <a:rPr lang="en-GB" b="1" i="1" dirty="0"/>
              <a:t>Information</a:t>
            </a:r>
            <a:r>
              <a:rPr lang="en-GB" dirty="0"/>
              <a:t>, NOT </a:t>
            </a:r>
            <a:r>
              <a:rPr lang="en-GB" b="1" i="1" dirty="0"/>
              <a:t>Programming</a:t>
            </a:r>
            <a:r>
              <a:rPr lang="en-GB" dirty="0"/>
              <a:t>:</a:t>
            </a:r>
          </a:p>
          <a:p>
            <a:pPr marL="457200" lvl="1" indent="0">
              <a:buNone/>
            </a:pPr>
            <a:r>
              <a:rPr lang="en-GB" dirty="0"/>
              <a:t>i.e.</a:t>
            </a:r>
          </a:p>
          <a:p>
            <a:pPr lvl="1"/>
            <a:r>
              <a:rPr lang="en-GB" dirty="0"/>
              <a:t>Given some information, what do I do next ?</a:t>
            </a:r>
          </a:p>
          <a:p>
            <a:pPr lvl="1"/>
            <a:r>
              <a:rPr lang="en-GB" dirty="0"/>
              <a:t>You won’t find the answer at </a:t>
            </a:r>
            <a:r>
              <a:rPr lang="en-GB" i="1" u="sng" dirty="0"/>
              <a:t>https://javascript.info/ </a:t>
            </a:r>
            <a:r>
              <a:rPr lang="en-GB" dirty="0"/>
              <a:t>!</a:t>
            </a:r>
          </a:p>
        </p:txBody>
      </p:sp>
    </p:spTree>
    <p:extLst>
      <p:ext uri="{BB962C8B-B14F-4D97-AF65-F5344CB8AC3E}">
        <p14:creationId xmlns:p14="http://schemas.microsoft.com/office/powerpoint/2010/main" val="311632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199" y="365125"/>
            <a:ext cx="7515225" cy="1325563"/>
          </a:xfrm>
        </p:spPr>
        <p:txBody>
          <a:bodyPr>
            <a:normAutofit/>
          </a:bodyPr>
          <a:lstStyle/>
          <a:p>
            <a:r>
              <a:rPr lang="en-GB" dirty="0"/>
              <a:t>Homework Challenge</a:t>
            </a:r>
            <a:br>
              <a:rPr lang="en-GB" dirty="0"/>
            </a:br>
            <a:r>
              <a:rPr lang="en-GB" sz="2000" dirty="0"/>
              <a:t>Beat the Rock-Paper-Scissors Bot</a:t>
            </a:r>
            <a:endParaRPr lang="en-GB" dirty="0"/>
          </a:p>
        </p:txBody>
      </p:sp>
      <p:pic>
        <p:nvPicPr>
          <p:cNvPr id="6" name="Picture 5">
            <a:extLst>
              <a:ext uri="{FF2B5EF4-FFF2-40B4-BE49-F238E27FC236}">
                <a16:creationId xmlns:a16="http://schemas.microsoft.com/office/drawing/2014/main" id="{1381DB55-7D1D-0021-BB43-B57602FEEE09}"/>
              </a:ext>
            </a:extLst>
          </p:cNvPr>
          <p:cNvPicPr>
            <a:picLocks noChangeAspect="1"/>
          </p:cNvPicPr>
          <p:nvPr/>
        </p:nvPicPr>
        <p:blipFill>
          <a:blip r:embed="rId2"/>
          <a:stretch>
            <a:fillRect/>
          </a:stretch>
        </p:blipFill>
        <p:spPr>
          <a:xfrm>
            <a:off x="8298473" y="771525"/>
            <a:ext cx="3583989" cy="2276475"/>
          </a:xfrm>
          <a:prstGeom prst="rect">
            <a:avLst/>
          </a:prstGeom>
        </p:spPr>
      </p:pic>
      <p:sp>
        <p:nvSpPr>
          <p:cNvPr id="7" name="TextBox 6">
            <a:extLst>
              <a:ext uri="{FF2B5EF4-FFF2-40B4-BE49-F238E27FC236}">
                <a16:creationId xmlns:a16="http://schemas.microsoft.com/office/drawing/2014/main" id="{0ACB43D2-C185-9671-F853-27FF0C24F883}"/>
              </a:ext>
            </a:extLst>
          </p:cNvPr>
          <p:cNvSpPr txBox="1"/>
          <p:nvPr/>
        </p:nvSpPr>
        <p:spPr>
          <a:xfrm>
            <a:off x="8515350" y="3171825"/>
            <a:ext cx="2539221" cy="923330"/>
          </a:xfrm>
          <a:prstGeom prst="rect">
            <a:avLst/>
          </a:prstGeom>
          <a:noFill/>
        </p:spPr>
        <p:txBody>
          <a:bodyPr wrap="none" rtlCol="0">
            <a:spAutoFit/>
          </a:bodyPr>
          <a:lstStyle/>
          <a:p>
            <a:r>
              <a:rPr lang="en-GB" dirty="0"/>
              <a:t>SCISSORS beats PAPER</a:t>
            </a:r>
          </a:p>
          <a:p>
            <a:r>
              <a:rPr lang="en-GB" dirty="0"/>
              <a:t>PAPER beats ROCK</a:t>
            </a:r>
          </a:p>
          <a:p>
            <a:r>
              <a:rPr lang="en-GB" dirty="0"/>
              <a:t>ROCK beats SCISSORS</a:t>
            </a:r>
          </a:p>
        </p:txBody>
      </p:sp>
      <p:sp>
        <p:nvSpPr>
          <p:cNvPr id="9" name="TextBox 8">
            <a:extLst>
              <a:ext uri="{FF2B5EF4-FFF2-40B4-BE49-F238E27FC236}">
                <a16:creationId xmlns:a16="http://schemas.microsoft.com/office/drawing/2014/main" id="{62FB70DE-86FA-A9E2-5317-7C885AEEEE46}"/>
              </a:ext>
            </a:extLst>
          </p:cNvPr>
          <p:cNvSpPr txBox="1"/>
          <p:nvPr/>
        </p:nvSpPr>
        <p:spPr>
          <a:xfrm>
            <a:off x="714375" y="1704975"/>
            <a:ext cx="7372350" cy="1200329"/>
          </a:xfrm>
          <a:prstGeom prst="rect">
            <a:avLst/>
          </a:prstGeom>
          <a:noFill/>
        </p:spPr>
        <p:txBody>
          <a:bodyPr wrap="square" rtlCol="0">
            <a:spAutoFit/>
          </a:bodyPr>
          <a:lstStyle/>
          <a:p>
            <a:r>
              <a:rPr lang="en-GB" dirty="0"/>
              <a:t>The developers of an algorithm to play rock-paper-scissors think they have one </a:t>
            </a:r>
            <a:r>
              <a:rPr lang="en-GB"/>
              <a:t>that in </a:t>
            </a:r>
            <a:r>
              <a:rPr lang="en-GB" dirty="0"/>
              <a:t>the long run can’t be beaten consistently.</a:t>
            </a:r>
          </a:p>
          <a:p>
            <a:endParaRPr lang="en-GB" dirty="0"/>
          </a:p>
          <a:p>
            <a:r>
              <a:rPr lang="en-GB" dirty="0"/>
              <a:t>Your challenge is to implement an algorithm to beat it consistently.</a:t>
            </a:r>
          </a:p>
        </p:txBody>
      </p:sp>
      <p:grpSp>
        <p:nvGrpSpPr>
          <p:cNvPr id="3" name="Group 2">
            <a:extLst>
              <a:ext uri="{FF2B5EF4-FFF2-40B4-BE49-F238E27FC236}">
                <a16:creationId xmlns:a16="http://schemas.microsoft.com/office/drawing/2014/main" id="{F562686E-871B-4028-31D4-62B93B544E4D}"/>
              </a:ext>
            </a:extLst>
          </p:cNvPr>
          <p:cNvGrpSpPr/>
          <p:nvPr/>
        </p:nvGrpSpPr>
        <p:grpSpPr>
          <a:xfrm>
            <a:off x="451262" y="3389044"/>
            <a:ext cx="11530940" cy="2907548"/>
            <a:chOff x="451262" y="3389044"/>
            <a:chExt cx="11530940" cy="2907548"/>
          </a:xfrm>
        </p:grpSpPr>
        <p:pic>
          <p:nvPicPr>
            <p:cNvPr id="11" name="Picture 10">
              <a:extLst>
                <a:ext uri="{FF2B5EF4-FFF2-40B4-BE49-F238E27FC236}">
                  <a16:creationId xmlns:a16="http://schemas.microsoft.com/office/drawing/2014/main" id="{EB448683-91D6-4D50-EC4A-AD82265F0A91}"/>
                </a:ext>
              </a:extLst>
            </p:cNvPr>
            <p:cNvPicPr>
              <a:picLocks noChangeAspect="1"/>
            </p:cNvPicPr>
            <p:nvPr/>
          </p:nvPicPr>
          <p:blipFill rotWithShape="1">
            <a:blip r:embed="rId3"/>
            <a:srcRect l="-633" t="289" r="67138" b="-289"/>
            <a:stretch/>
          </p:blipFill>
          <p:spPr>
            <a:xfrm>
              <a:off x="8624484" y="4291395"/>
              <a:ext cx="2038816" cy="1609950"/>
            </a:xfrm>
            <a:prstGeom prst="rect">
              <a:avLst/>
            </a:prstGeom>
          </p:spPr>
        </p:pic>
        <p:sp>
          <p:nvSpPr>
            <p:cNvPr id="14" name="TextBox 13">
              <a:extLst>
                <a:ext uri="{FF2B5EF4-FFF2-40B4-BE49-F238E27FC236}">
                  <a16:creationId xmlns:a16="http://schemas.microsoft.com/office/drawing/2014/main" id="{C933CC27-C575-4B6A-3734-F8B0ACA0571F}"/>
                </a:ext>
              </a:extLst>
            </p:cNvPr>
            <p:cNvSpPr txBox="1"/>
            <p:nvPr/>
          </p:nvSpPr>
          <p:spPr>
            <a:xfrm>
              <a:off x="451262" y="3389044"/>
              <a:ext cx="8193973" cy="2400657"/>
            </a:xfrm>
            <a:prstGeom prst="rect">
              <a:avLst/>
            </a:prstGeom>
            <a:noFill/>
          </p:spPr>
          <p:txBody>
            <a:bodyPr wrap="square" rtlCol="0">
              <a:spAutoFit/>
            </a:bodyPr>
            <a:lstStyle/>
            <a:p>
              <a:r>
                <a:rPr lang="en-GB" dirty="0"/>
                <a:t>The code is at</a:t>
              </a:r>
            </a:p>
            <a:p>
              <a:r>
                <a:rPr lang="en-GB" sz="1200" dirty="0">
                  <a:hlinkClick r:id="rId4"/>
                </a:rPr>
                <a:t>https://github.com/wai-t/CompSci/blob/main/ComputerScience/Algorithms_Intro/rock_paper_scissors.js</a:t>
              </a:r>
              <a:endParaRPr lang="en-GB" sz="1200" dirty="0"/>
            </a:p>
            <a:p>
              <a:r>
                <a:rPr lang="en-GB" sz="1200" dirty="0"/>
                <a:t> </a:t>
              </a:r>
            </a:p>
            <a:p>
              <a:r>
                <a:rPr lang="en-GB" dirty="0"/>
                <a:t>You can run the program with “node rock_paper_scissors.js” in a terminal. Each run will play 1000 (NUM_GAMES) games. We get +1 for a win, -1 for a loss and </a:t>
              </a:r>
              <a:r>
                <a:rPr lang="en-GB"/>
                <a:t>0 for a </a:t>
              </a:r>
              <a:r>
                <a:rPr lang="en-GB" dirty="0"/>
                <a:t>draw. If everything was equal we’d expect a final score of between -30 and +30.</a:t>
              </a:r>
            </a:p>
            <a:p>
              <a:endParaRPr lang="en-GB" dirty="0"/>
            </a:p>
            <a:p>
              <a:r>
                <a:rPr lang="en-GB" dirty="0"/>
                <a:t>In the function </a:t>
              </a:r>
              <a:r>
                <a:rPr lang="en-GB" dirty="0" err="1"/>
                <a:t>my_play</a:t>
              </a:r>
              <a:r>
                <a:rPr lang="en-GB" dirty="0"/>
                <a:t>(), you have to change the code so that it will consistently score above +30.</a:t>
              </a:r>
            </a:p>
          </p:txBody>
        </p:sp>
        <p:sp>
          <p:nvSpPr>
            <p:cNvPr id="8" name="TextBox 7">
              <a:extLst>
                <a:ext uri="{FF2B5EF4-FFF2-40B4-BE49-F238E27FC236}">
                  <a16:creationId xmlns:a16="http://schemas.microsoft.com/office/drawing/2014/main" id="{E36FF139-B0C7-E524-6D85-4BA9797A26FB}"/>
                </a:ext>
              </a:extLst>
            </p:cNvPr>
            <p:cNvSpPr txBox="1"/>
            <p:nvPr/>
          </p:nvSpPr>
          <p:spPr>
            <a:xfrm>
              <a:off x="567046" y="5927260"/>
              <a:ext cx="11415156" cy="369332"/>
            </a:xfrm>
            <a:prstGeom prst="rect">
              <a:avLst/>
            </a:prstGeom>
            <a:noFill/>
          </p:spPr>
          <p:txBody>
            <a:bodyPr wrap="square">
              <a:spAutoFit/>
            </a:bodyPr>
            <a:lstStyle/>
            <a:p>
              <a:r>
                <a:rPr lang="en-GB" sz="1800" dirty="0">
                  <a:hlinkClick r:id="rId4"/>
                </a:rPr>
                <a:t>https://github.com/wai-t/CompSci/blob/main/ComputerScience/Algorithms_Intro/rock_paper_scissors.js</a:t>
              </a:r>
              <a:endParaRPr lang="en-GB" sz="1800" dirty="0"/>
            </a:p>
          </p:txBody>
        </p:sp>
      </p:grpSp>
    </p:spTree>
    <p:extLst>
      <p:ext uri="{BB962C8B-B14F-4D97-AF65-F5344CB8AC3E}">
        <p14:creationId xmlns:p14="http://schemas.microsoft.com/office/powerpoint/2010/main" val="143685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C3BF0DF-1DD7-8E9F-8CD2-9011ABDC3C31}"/>
              </a:ext>
            </a:extLst>
          </p:cNvPr>
          <p:cNvSpPr txBox="1"/>
          <p:nvPr/>
        </p:nvSpPr>
        <p:spPr>
          <a:xfrm>
            <a:off x="1098273" y="43290"/>
            <a:ext cx="10182640" cy="6801862"/>
          </a:xfrm>
          <a:prstGeom prst="rect">
            <a:avLst/>
          </a:prstGeom>
          <a:noFill/>
        </p:spPr>
        <p:txBody>
          <a:bodyPr wrap="square">
            <a:spAutoFit/>
          </a:bodyPr>
          <a:lstStyle/>
          <a:p>
            <a:r>
              <a:rPr lang="en-US" dirty="0">
                <a:latin typeface="Cascadia Mono" panose="020B0609020000020004" pitchFamily="49" charset="0"/>
                <a:cs typeface="Cascadia Mono" panose="020B0609020000020004" pitchFamily="49" charset="0"/>
              </a:rPr>
              <a:t>let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 = []; // list of bot’s game history</a:t>
            </a:r>
          </a:p>
          <a:p>
            <a:endParaRPr lang="en-US" dirty="0">
              <a:latin typeface="Cascadia Mono" panose="020B0609020000020004" pitchFamily="49" charset="0"/>
              <a:cs typeface="Cascadia Mono" panose="020B0609020000020004" pitchFamily="49" charset="0"/>
            </a:endParaRPr>
          </a:p>
          <a:p>
            <a:r>
              <a:rPr lang="en-US" sz="1600" dirty="0">
                <a:solidFill>
                  <a:schemeClr val="accent1"/>
                </a:solidFill>
                <a:latin typeface="Cascadia Mono" panose="020B0609020000020004" pitchFamily="49" charset="0"/>
                <a:cs typeface="Cascadia Mono" panose="020B0609020000020004" pitchFamily="49" charset="0"/>
              </a:rPr>
              <a:t>function </a:t>
            </a:r>
            <a:r>
              <a:rPr lang="en-US" sz="1600" dirty="0" err="1">
                <a:solidFill>
                  <a:schemeClr val="accent1"/>
                </a:solidFill>
                <a:latin typeface="Cascadia Mono" panose="020B0609020000020004" pitchFamily="49" charset="0"/>
                <a:cs typeface="Cascadia Mono" panose="020B0609020000020004" pitchFamily="49" charset="0"/>
              </a:rPr>
              <a:t>robo_play</a:t>
            </a:r>
            <a:r>
              <a:rPr lang="en-US" sz="1600" dirty="0">
                <a:solidFill>
                  <a:schemeClr val="accent1"/>
                </a:solidFill>
                <a:latin typeface="Cascadia Mono" panose="020B0609020000020004" pitchFamily="49" charset="0"/>
                <a:cs typeface="Cascadia Mono" panose="020B0609020000020004" pitchFamily="49" charset="0"/>
              </a:rPr>
              <a:t> (</a:t>
            </a:r>
            <a:r>
              <a:rPr lang="en-US" sz="1600" dirty="0" err="1">
                <a:solidFill>
                  <a:schemeClr val="accent1"/>
                </a:solidFill>
                <a:latin typeface="Cascadia Mono" panose="020B0609020000020004" pitchFamily="49" charset="0"/>
                <a:cs typeface="Cascadia Mono" panose="020B0609020000020004" pitchFamily="49" charset="0"/>
              </a:rPr>
              <a:t>game_num</a:t>
            </a:r>
            <a:r>
              <a:rPr lang="en-US" sz="1600" dirty="0">
                <a:solidFill>
                  <a:schemeClr val="accent1"/>
                </a:solidFill>
                <a:latin typeface="Cascadia Mono" panose="020B0609020000020004" pitchFamily="49" charset="0"/>
                <a:cs typeface="Cascadia Mono" panose="020B0609020000020004" pitchFamily="49" charset="0"/>
              </a:rPr>
              <a:t>)</a:t>
            </a:r>
          </a:p>
          <a:p>
            <a:r>
              <a:rPr lang="en-US" sz="1600" dirty="0">
                <a:latin typeface="Cascadia Mono" panose="020B0609020000020004" pitchFamily="49" charset="0"/>
                <a:cs typeface="Cascadia Mono" panose="020B0609020000020004" pitchFamily="49" charset="0"/>
              </a:rPr>
              <a:t>{   // </a:t>
            </a:r>
            <a:r>
              <a:rPr lang="en-US" sz="1600" dirty="0" err="1">
                <a:latin typeface="Cascadia Mono" panose="020B0609020000020004" pitchFamily="49" charset="0"/>
                <a:cs typeface="Cascadia Mono" panose="020B0609020000020004" pitchFamily="49" charset="0"/>
              </a:rPr>
              <a:t>robo’s</a:t>
            </a:r>
            <a:r>
              <a:rPr lang="en-US" sz="1600" dirty="0">
                <a:latin typeface="Cascadia Mono" panose="020B0609020000020004" pitchFamily="49" charset="0"/>
                <a:cs typeface="Cascadia Mono" panose="020B0609020000020004" pitchFamily="49" charset="0"/>
              </a:rPr>
              <a:t> secret sauce</a:t>
            </a:r>
          </a:p>
          <a:p>
            <a:r>
              <a:rPr lang="en-US" sz="1600" dirty="0">
                <a:latin typeface="Cascadia Mono" panose="020B0609020000020004" pitchFamily="49" charset="0"/>
                <a:cs typeface="Cascadia Mono" panose="020B0609020000020004" pitchFamily="49" charset="0"/>
              </a:rPr>
              <a:t>    if ( </a:t>
            </a:r>
            <a:r>
              <a:rPr lang="en-US" sz="1600" dirty="0" err="1">
                <a:latin typeface="Cascadia Mono" panose="020B0609020000020004" pitchFamily="49" charset="0"/>
                <a:cs typeface="Cascadia Mono" panose="020B0609020000020004" pitchFamily="49" charset="0"/>
              </a:rPr>
              <a:t>Math.random</a:t>
            </a:r>
            <a:r>
              <a:rPr lang="en-US" sz="1600" dirty="0">
                <a:latin typeface="Cascadia Mono" panose="020B0609020000020004" pitchFamily="49" charset="0"/>
                <a:cs typeface="Cascadia Mono" panose="020B0609020000020004" pitchFamily="49" charset="0"/>
              </a:rPr>
              <a:t>() &lt; 0.25 &amp;&amp; </a:t>
            </a:r>
            <a:r>
              <a:rPr lang="en-US" sz="1600" dirty="0" err="1">
                <a:latin typeface="Cascadia Mono" panose="020B0609020000020004" pitchFamily="49" charset="0"/>
                <a:cs typeface="Cascadia Mono" panose="020B0609020000020004" pitchFamily="49" charset="0"/>
              </a:rPr>
              <a:t>game_num</a:t>
            </a:r>
            <a:r>
              <a:rPr lang="en-US" sz="1600" dirty="0">
                <a:latin typeface="Cascadia Mono" panose="020B0609020000020004" pitchFamily="49" charset="0"/>
                <a:cs typeface="Cascadia Mono" panose="020B0609020000020004" pitchFamily="49" charset="0"/>
              </a:rPr>
              <a:t> &gt; 0) {</a:t>
            </a:r>
          </a:p>
          <a:p>
            <a:r>
              <a:rPr lang="en-US" sz="1600" dirty="0">
                <a:latin typeface="Cascadia Mono" panose="020B0609020000020004" pitchFamily="49" charset="0"/>
                <a:cs typeface="Cascadia Mono" panose="020B0609020000020004" pitchFamily="49" charset="0"/>
              </a:rPr>
              <a:t>        </a:t>
            </a:r>
            <a:r>
              <a:rPr lang="en-US" sz="1600" dirty="0" err="1">
                <a:latin typeface="Cascadia Mono" panose="020B0609020000020004" pitchFamily="49" charset="0"/>
                <a:cs typeface="Cascadia Mono" panose="020B0609020000020004" pitchFamily="49" charset="0"/>
              </a:rPr>
              <a:t>robo_plays</a:t>
            </a:r>
            <a:r>
              <a:rPr lang="en-US" sz="1600" dirty="0">
                <a:latin typeface="Cascadia Mono" panose="020B0609020000020004" pitchFamily="49" charset="0"/>
                <a:cs typeface="Cascadia Mono" panose="020B0609020000020004" pitchFamily="49" charset="0"/>
              </a:rPr>
              <a:t>[</a:t>
            </a:r>
            <a:r>
              <a:rPr lang="en-US" sz="1600" dirty="0" err="1">
                <a:latin typeface="Cascadia Mono" panose="020B0609020000020004" pitchFamily="49" charset="0"/>
                <a:cs typeface="Cascadia Mono" panose="020B0609020000020004" pitchFamily="49" charset="0"/>
              </a:rPr>
              <a:t>game_num</a:t>
            </a:r>
            <a:r>
              <a:rPr lang="en-US" sz="1600" dirty="0">
                <a:latin typeface="Cascadia Mono" panose="020B0609020000020004" pitchFamily="49" charset="0"/>
                <a:cs typeface="Cascadia Mono" panose="020B0609020000020004" pitchFamily="49" charset="0"/>
              </a:rPr>
              <a:t>] = </a:t>
            </a:r>
            <a:r>
              <a:rPr lang="en-US" sz="1600" dirty="0" err="1">
                <a:latin typeface="Cascadia Mono" panose="020B0609020000020004" pitchFamily="49" charset="0"/>
                <a:cs typeface="Cascadia Mono" panose="020B0609020000020004" pitchFamily="49" charset="0"/>
              </a:rPr>
              <a:t>robo_plays</a:t>
            </a:r>
            <a:r>
              <a:rPr lang="en-US" sz="1600" dirty="0">
                <a:latin typeface="Cascadia Mono" panose="020B0609020000020004" pitchFamily="49" charset="0"/>
                <a:cs typeface="Cascadia Mono" panose="020B0609020000020004" pitchFamily="49" charset="0"/>
              </a:rPr>
              <a:t>[game_num-1];</a:t>
            </a:r>
          </a:p>
          <a:p>
            <a:r>
              <a:rPr lang="en-US" sz="1600" dirty="0">
                <a:latin typeface="Cascadia Mono" panose="020B0609020000020004" pitchFamily="49" charset="0"/>
                <a:cs typeface="Cascadia Mono" panose="020B0609020000020004" pitchFamily="49" charset="0"/>
              </a:rPr>
              <a:t>    }</a:t>
            </a:r>
          </a:p>
          <a:p>
            <a:r>
              <a:rPr lang="en-US" sz="1600" dirty="0">
                <a:latin typeface="Cascadia Mono" panose="020B0609020000020004" pitchFamily="49" charset="0"/>
                <a:cs typeface="Cascadia Mono" panose="020B0609020000020004" pitchFamily="49" charset="0"/>
              </a:rPr>
              <a:t>    else {</a:t>
            </a:r>
          </a:p>
          <a:p>
            <a:r>
              <a:rPr lang="en-US" sz="1600" dirty="0">
                <a:latin typeface="Cascadia Mono" panose="020B0609020000020004" pitchFamily="49" charset="0"/>
                <a:cs typeface="Cascadia Mono" panose="020B0609020000020004" pitchFamily="49" charset="0"/>
              </a:rPr>
              <a:t>        let rand = </a:t>
            </a:r>
            <a:r>
              <a:rPr lang="en-US" sz="1600" dirty="0" err="1">
                <a:latin typeface="Cascadia Mono" panose="020B0609020000020004" pitchFamily="49" charset="0"/>
                <a:cs typeface="Cascadia Mono" panose="020B0609020000020004" pitchFamily="49" charset="0"/>
              </a:rPr>
              <a:t>Math.floor</a:t>
            </a:r>
            <a:r>
              <a:rPr lang="en-US" sz="1600" dirty="0">
                <a:latin typeface="Cascadia Mono" panose="020B0609020000020004" pitchFamily="49" charset="0"/>
                <a:cs typeface="Cascadia Mono" panose="020B0609020000020004" pitchFamily="49" charset="0"/>
              </a:rPr>
              <a:t>( </a:t>
            </a:r>
            <a:r>
              <a:rPr lang="en-US" sz="1600" dirty="0" err="1">
                <a:latin typeface="Cascadia Mono" panose="020B0609020000020004" pitchFamily="49" charset="0"/>
                <a:cs typeface="Cascadia Mono" panose="020B0609020000020004" pitchFamily="49" charset="0"/>
              </a:rPr>
              <a:t>Math.random</a:t>
            </a:r>
            <a:r>
              <a:rPr lang="en-US" sz="1600" dirty="0">
                <a:latin typeface="Cascadia Mono" panose="020B0609020000020004" pitchFamily="49" charset="0"/>
                <a:cs typeface="Cascadia Mono" panose="020B0609020000020004" pitchFamily="49" charset="0"/>
              </a:rPr>
              <a:t>() * 3 ) ;</a:t>
            </a:r>
          </a:p>
          <a:p>
            <a:r>
              <a:rPr lang="en-US" sz="1600" dirty="0">
                <a:latin typeface="Cascadia Mono" panose="020B0609020000020004" pitchFamily="49" charset="0"/>
                <a:cs typeface="Cascadia Mono" panose="020B0609020000020004" pitchFamily="49" charset="0"/>
              </a:rPr>
              <a:t>        </a:t>
            </a:r>
            <a:r>
              <a:rPr lang="en-US" sz="1600" dirty="0" err="1">
                <a:latin typeface="Cascadia Mono" panose="020B0609020000020004" pitchFamily="49" charset="0"/>
                <a:cs typeface="Cascadia Mono" panose="020B0609020000020004" pitchFamily="49" charset="0"/>
              </a:rPr>
              <a:t>robo_plays</a:t>
            </a:r>
            <a:r>
              <a:rPr lang="en-US" sz="1600" dirty="0">
                <a:latin typeface="Cascadia Mono" panose="020B0609020000020004" pitchFamily="49" charset="0"/>
                <a:cs typeface="Cascadia Mono" panose="020B0609020000020004" pitchFamily="49" charset="0"/>
              </a:rPr>
              <a:t>[</a:t>
            </a:r>
            <a:r>
              <a:rPr lang="en-US" sz="1600" dirty="0" err="1">
                <a:latin typeface="Cascadia Mono" panose="020B0609020000020004" pitchFamily="49" charset="0"/>
                <a:cs typeface="Cascadia Mono" panose="020B0609020000020004" pitchFamily="49" charset="0"/>
              </a:rPr>
              <a:t>game_num</a:t>
            </a:r>
            <a:r>
              <a:rPr lang="en-US" sz="1600" dirty="0">
                <a:latin typeface="Cascadia Mono" panose="020B0609020000020004" pitchFamily="49" charset="0"/>
                <a:cs typeface="Cascadia Mono" panose="020B0609020000020004" pitchFamily="49" charset="0"/>
              </a:rPr>
              <a:t>] = plays[rand];</a:t>
            </a:r>
          </a:p>
          <a:p>
            <a:r>
              <a:rPr lang="en-US" sz="1600" dirty="0">
                <a:latin typeface="Cascadia Mono" panose="020B0609020000020004" pitchFamily="49" charset="0"/>
                <a:cs typeface="Cascadia Mono" panose="020B0609020000020004" pitchFamily="49" charset="0"/>
              </a:rPr>
              <a:t>    }</a:t>
            </a:r>
          </a:p>
          <a:p>
            <a:r>
              <a:rPr lang="en-US" sz="1600" dirty="0">
                <a:latin typeface="Cascadia Mono" panose="020B0609020000020004" pitchFamily="49" charset="0"/>
                <a:cs typeface="Cascadia Mono" panose="020B0609020000020004" pitchFamily="49" charset="0"/>
              </a:rPr>
              <a:t>    return </a:t>
            </a:r>
            <a:r>
              <a:rPr lang="en-US" sz="1600" dirty="0" err="1">
                <a:latin typeface="Cascadia Mono" panose="020B0609020000020004" pitchFamily="49" charset="0"/>
                <a:cs typeface="Cascadia Mono" panose="020B0609020000020004" pitchFamily="49" charset="0"/>
              </a:rPr>
              <a:t>robo_plays</a:t>
            </a:r>
            <a:r>
              <a:rPr lang="en-US" sz="1600" dirty="0">
                <a:latin typeface="Cascadia Mono" panose="020B0609020000020004" pitchFamily="49" charset="0"/>
                <a:cs typeface="Cascadia Mono" panose="020B0609020000020004" pitchFamily="49" charset="0"/>
              </a:rPr>
              <a:t>[</a:t>
            </a:r>
            <a:r>
              <a:rPr lang="en-US" sz="1600" dirty="0" err="1">
                <a:latin typeface="Cascadia Mono" panose="020B0609020000020004" pitchFamily="49" charset="0"/>
                <a:cs typeface="Cascadia Mono" panose="020B0609020000020004" pitchFamily="49" charset="0"/>
              </a:rPr>
              <a:t>game_num</a:t>
            </a:r>
            <a:r>
              <a:rPr lang="en-US" sz="1600" dirty="0">
                <a:latin typeface="Cascadia Mono" panose="020B0609020000020004" pitchFamily="49" charset="0"/>
                <a:cs typeface="Cascadia Mono" panose="020B0609020000020004" pitchFamily="49" charset="0"/>
              </a:rPr>
              <a:t>];</a:t>
            </a:r>
          </a:p>
          <a:p>
            <a:r>
              <a:rPr lang="en-US" sz="1600" dirty="0">
                <a:latin typeface="Cascadia Mono" panose="020B0609020000020004" pitchFamily="49" charset="0"/>
                <a:cs typeface="Cascadia Mono" panose="020B0609020000020004" pitchFamily="49" charset="0"/>
              </a:rPr>
              <a:t>}</a:t>
            </a:r>
          </a:p>
          <a:p>
            <a:endParaRPr lang="en-US" sz="1600" dirty="0">
              <a:latin typeface="Cascadia Mono" panose="020B0609020000020004" pitchFamily="49" charset="0"/>
              <a:cs typeface="Cascadia Mono" panose="020B0609020000020004" pitchFamily="49" charset="0"/>
            </a:endParaRPr>
          </a:p>
          <a:p>
            <a:r>
              <a:rPr lang="en-US" sz="1600" dirty="0">
                <a:solidFill>
                  <a:schemeClr val="accent1"/>
                </a:solidFill>
                <a:latin typeface="Cascadia Mono" panose="020B0609020000020004" pitchFamily="49" charset="0"/>
                <a:cs typeface="Cascadia Mono" panose="020B0609020000020004" pitchFamily="49" charset="0"/>
              </a:rPr>
              <a:t>function </a:t>
            </a:r>
            <a:r>
              <a:rPr lang="en-US" sz="1600" dirty="0" err="1">
                <a:solidFill>
                  <a:schemeClr val="accent1"/>
                </a:solidFill>
                <a:latin typeface="Cascadia Mono" panose="020B0609020000020004" pitchFamily="49" charset="0"/>
                <a:cs typeface="Cascadia Mono" panose="020B0609020000020004" pitchFamily="49" charset="0"/>
              </a:rPr>
              <a:t>my_play</a:t>
            </a:r>
            <a:r>
              <a:rPr lang="en-US" sz="1600" dirty="0">
                <a:solidFill>
                  <a:schemeClr val="accent1"/>
                </a:solidFill>
                <a:latin typeface="Cascadia Mono" panose="020B0609020000020004" pitchFamily="49" charset="0"/>
                <a:cs typeface="Cascadia Mono" panose="020B0609020000020004" pitchFamily="49" charset="0"/>
              </a:rPr>
              <a:t>(</a:t>
            </a:r>
            <a:r>
              <a:rPr lang="en-US" sz="1600" dirty="0" err="1">
                <a:solidFill>
                  <a:schemeClr val="accent1"/>
                </a:solidFill>
                <a:latin typeface="Cascadia Mono" panose="020B0609020000020004" pitchFamily="49" charset="0"/>
                <a:cs typeface="Cascadia Mono" panose="020B0609020000020004" pitchFamily="49" charset="0"/>
              </a:rPr>
              <a:t>game_num</a:t>
            </a:r>
            <a:r>
              <a:rPr lang="en-US" sz="1600" dirty="0">
                <a:solidFill>
                  <a:schemeClr val="accent1"/>
                </a:solidFill>
                <a:latin typeface="Cascadia Mono" panose="020B0609020000020004" pitchFamily="49" charset="0"/>
                <a:cs typeface="Cascadia Mono" panose="020B0609020000020004" pitchFamily="49" charset="0"/>
              </a:rPr>
              <a:t>)</a:t>
            </a:r>
          </a:p>
          <a:p>
            <a:r>
              <a:rPr lang="en-US" sz="1600" dirty="0">
                <a:latin typeface="Cascadia Mono" panose="020B0609020000020004" pitchFamily="49" charset="0"/>
                <a:cs typeface="Cascadia Mono" panose="020B0609020000020004" pitchFamily="49" charset="0"/>
              </a:rPr>
              <a:t>{</a:t>
            </a:r>
          </a:p>
          <a:p>
            <a:r>
              <a:rPr lang="en-US" sz="1600" dirty="0">
                <a:latin typeface="Cascadia Mono" panose="020B0609020000020004" pitchFamily="49" charset="0"/>
                <a:cs typeface="Cascadia Mono" panose="020B0609020000020004" pitchFamily="49" charset="0"/>
              </a:rPr>
              <a:t>    // TODO</a:t>
            </a:r>
          </a:p>
          <a:p>
            <a:r>
              <a:rPr lang="en-US" sz="1600" dirty="0">
                <a:latin typeface="Cascadia Mono" panose="020B0609020000020004" pitchFamily="49" charset="0"/>
                <a:cs typeface="Cascadia Mono" panose="020B0609020000020004" pitchFamily="49" charset="0"/>
              </a:rPr>
              <a:t>    // At the moment your strategy is to play SCISSORS every time.</a:t>
            </a:r>
          </a:p>
          <a:p>
            <a:r>
              <a:rPr lang="en-US" sz="1600" dirty="0">
                <a:latin typeface="Cascadia Mono" panose="020B0609020000020004" pitchFamily="49" charset="0"/>
                <a:cs typeface="Cascadia Mono" panose="020B0609020000020004" pitchFamily="49" charset="0"/>
              </a:rPr>
              <a:t>    // Your challenge is to replace the statement below with a strategy that will   </a:t>
            </a:r>
          </a:p>
          <a:p>
            <a:r>
              <a:rPr lang="en-US" sz="1600" dirty="0">
                <a:latin typeface="Cascadia Mono" panose="020B0609020000020004" pitchFamily="49" charset="0"/>
                <a:cs typeface="Cascadia Mono" panose="020B0609020000020004" pitchFamily="49" charset="0"/>
              </a:rPr>
              <a:t>    // beat </a:t>
            </a:r>
            <a:r>
              <a:rPr lang="en-US" sz="1600" dirty="0" err="1">
                <a:latin typeface="Cascadia Mono" panose="020B0609020000020004" pitchFamily="49" charset="0"/>
                <a:cs typeface="Cascadia Mono" panose="020B0609020000020004" pitchFamily="49" charset="0"/>
              </a:rPr>
              <a:t>robo</a:t>
            </a:r>
            <a:r>
              <a:rPr lang="en-US" sz="1600" dirty="0">
                <a:latin typeface="Cascadia Mono" panose="020B0609020000020004" pitchFamily="49" charset="0"/>
                <a:cs typeface="Cascadia Mono" panose="020B0609020000020004" pitchFamily="49" charset="0"/>
              </a:rPr>
              <a:t> consistently</a:t>
            </a:r>
          </a:p>
          <a:p>
            <a:r>
              <a:rPr lang="en-US" sz="1600" dirty="0">
                <a:latin typeface="Cascadia Mono" panose="020B0609020000020004" pitchFamily="49" charset="0"/>
                <a:cs typeface="Cascadia Mono" panose="020B0609020000020004" pitchFamily="49" charset="0"/>
              </a:rPr>
              <a:t>    //</a:t>
            </a:r>
          </a:p>
          <a:p>
            <a:r>
              <a:rPr lang="en-US" sz="1600" dirty="0">
                <a:latin typeface="Cascadia Mono" panose="020B0609020000020004" pitchFamily="49" charset="0"/>
                <a:cs typeface="Cascadia Mono" panose="020B0609020000020004" pitchFamily="49" charset="0"/>
              </a:rPr>
              <a:t>    return SCISSORS;</a:t>
            </a:r>
          </a:p>
          <a:p>
            <a:r>
              <a:rPr lang="en-US" sz="1600" dirty="0">
                <a:latin typeface="Cascadia Mono" panose="020B0609020000020004" pitchFamily="49" charset="0"/>
                <a:cs typeface="Cascadia Mono" panose="020B0609020000020004" pitchFamily="49" charset="0"/>
              </a:rPr>
              <a:t>}</a:t>
            </a:r>
          </a:p>
          <a:p>
            <a:endParaRPr lang="en-US" sz="1600" dirty="0">
              <a:latin typeface="Cascadia Mono" panose="020B0609020000020004" pitchFamily="49" charset="0"/>
              <a:cs typeface="Cascadia Mono" panose="020B0609020000020004" pitchFamily="49" charset="0"/>
            </a:endParaRPr>
          </a:p>
          <a:p>
            <a:r>
              <a:rPr lang="en-US" sz="1600" dirty="0">
                <a:latin typeface="Cascadia Mono" panose="020B0609020000020004" pitchFamily="49" charset="0"/>
                <a:cs typeface="Cascadia Mono" panose="020B0609020000020004" pitchFamily="49" charset="0"/>
              </a:rPr>
              <a:t>Main function will loop round NUM_GAMES times, calling </a:t>
            </a:r>
            <a:r>
              <a:rPr lang="en-US" sz="1600" dirty="0" err="1">
                <a:latin typeface="Cascadia Mono" panose="020B0609020000020004" pitchFamily="49" charset="0"/>
                <a:cs typeface="Cascadia Mono" panose="020B0609020000020004" pitchFamily="49" charset="0"/>
              </a:rPr>
              <a:t>robo_play</a:t>
            </a:r>
            <a:r>
              <a:rPr lang="en-US" sz="1600" dirty="0">
                <a:latin typeface="Cascadia Mono" panose="020B0609020000020004" pitchFamily="49" charset="0"/>
                <a:cs typeface="Cascadia Mono" panose="020B0609020000020004" pitchFamily="49" charset="0"/>
              </a:rPr>
              <a:t>() and </a:t>
            </a:r>
            <a:r>
              <a:rPr lang="en-US" sz="1600" dirty="0" err="1">
                <a:latin typeface="Cascadia Mono" panose="020B0609020000020004" pitchFamily="49" charset="0"/>
                <a:cs typeface="Cascadia Mono" panose="020B0609020000020004" pitchFamily="49" charset="0"/>
              </a:rPr>
              <a:t>my_play</a:t>
            </a:r>
            <a:r>
              <a:rPr lang="en-US" sz="1600" dirty="0">
                <a:latin typeface="Cascadia Mono" panose="020B0609020000020004" pitchFamily="49" charset="0"/>
                <a:cs typeface="Cascadia Mono" panose="020B0609020000020004" pitchFamily="49" charset="0"/>
              </a:rPr>
              <a:t>() and decide who wins each game.</a:t>
            </a:r>
            <a:endParaRPr lang="en-GB" sz="1600" dirty="0">
              <a:latin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3656784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2328333" y="2668058"/>
            <a:ext cx="7413978" cy="1325563"/>
          </a:xfrm>
        </p:spPr>
        <p:txBody>
          <a:bodyPr/>
          <a:lstStyle/>
          <a:p>
            <a:r>
              <a:rPr lang="en-GB" dirty="0"/>
              <a:t>End of </a:t>
            </a:r>
            <a:r>
              <a:rPr lang="en-GB"/>
              <a:t>General Introduction</a:t>
            </a:r>
            <a:endParaRPr lang="en-GB" dirty="0"/>
          </a:p>
        </p:txBody>
      </p:sp>
    </p:spTree>
    <p:extLst>
      <p:ext uri="{BB962C8B-B14F-4D97-AF65-F5344CB8AC3E}">
        <p14:creationId xmlns:p14="http://schemas.microsoft.com/office/powerpoint/2010/main" val="3156206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EB572-E95A-9202-5699-381141DCB98B}"/>
              </a:ext>
            </a:extLst>
          </p:cNvPr>
          <p:cNvSpPr>
            <a:spLocks noGrp="1"/>
          </p:cNvSpPr>
          <p:nvPr>
            <p:ph type="title"/>
          </p:nvPr>
        </p:nvSpPr>
        <p:spPr/>
        <p:txBody>
          <a:bodyPr/>
          <a:lstStyle/>
          <a:p>
            <a:r>
              <a:rPr lang="en-GB" dirty="0"/>
              <a:t>…dream turns into nightmare…</a:t>
            </a:r>
          </a:p>
        </p:txBody>
      </p:sp>
      <p:sp>
        <p:nvSpPr>
          <p:cNvPr id="3" name="Content Placeholder 2">
            <a:extLst>
              <a:ext uri="{FF2B5EF4-FFF2-40B4-BE49-F238E27FC236}">
                <a16:creationId xmlns:a16="http://schemas.microsoft.com/office/drawing/2014/main" id="{60600C52-BA9E-40D4-E0F4-8BAA9BE5B063}"/>
              </a:ext>
            </a:extLst>
          </p:cNvPr>
          <p:cNvSpPr>
            <a:spLocks noGrp="1"/>
          </p:cNvSpPr>
          <p:nvPr>
            <p:ph idx="1"/>
          </p:nvPr>
        </p:nvSpPr>
        <p:spPr/>
        <p:txBody>
          <a:bodyPr/>
          <a:lstStyle/>
          <a:p>
            <a:r>
              <a:rPr lang="en-GB" dirty="0"/>
              <a:t>Interviewer:</a:t>
            </a:r>
          </a:p>
          <a:p>
            <a:pPr lvl="1"/>
            <a:r>
              <a:rPr lang="en-GB" dirty="0"/>
              <a:t>Not so fast!</a:t>
            </a:r>
          </a:p>
          <a:p>
            <a:pPr lvl="1"/>
            <a:r>
              <a:rPr lang="en-GB" dirty="0"/>
              <a:t>What if my array contains a million zillion elements?</a:t>
            </a:r>
          </a:p>
          <a:p>
            <a:pPr lvl="1"/>
            <a:r>
              <a:rPr lang="en-GB" dirty="0"/>
              <a:t>…and I only want the first 50?</a:t>
            </a:r>
          </a:p>
          <a:p>
            <a:pPr lvl="1"/>
            <a:r>
              <a:rPr lang="en-GB" dirty="0"/>
              <a:t>What if the possible element values are a fixed set? Like days of the week?</a:t>
            </a:r>
          </a:p>
          <a:p>
            <a:pPr lvl="1"/>
            <a:r>
              <a:rPr lang="en-GB" dirty="0"/>
              <a:t>…</a:t>
            </a:r>
          </a:p>
          <a:p>
            <a:r>
              <a:rPr lang="en-GB" dirty="0" err="1"/>
              <a:t>Bootcamper</a:t>
            </a:r>
            <a:r>
              <a:rPr lang="en-GB" dirty="0"/>
              <a:t>:</a:t>
            </a:r>
          </a:p>
          <a:p>
            <a:pPr lvl="1"/>
            <a:r>
              <a:rPr lang="en-GB" dirty="0" err="1"/>
              <a:t>Pahh</a:t>
            </a:r>
            <a:r>
              <a:rPr lang="en-GB" dirty="0"/>
              <a:t>! What if you shoved your job up your (*”&amp;(“!</a:t>
            </a:r>
          </a:p>
        </p:txBody>
      </p:sp>
      <p:pic>
        <p:nvPicPr>
          <p:cNvPr id="5" name="Picture 4">
            <a:extLst>
              <a:ext uri="{FF2B5EF4-FFF2-40B4-BE49-F238E27FC236}">
                <a16:creationId xmlns:a16="http://schemas.microsoft.com/office/drawing/2014/main" id="{4F5F4737-ADCA-2EE2-2803-6BFA76C87E34}"/>
              </a:ext>
            </a:extLst>
          </p:cNvPr>
          <p:cNvPicPr>
            <a:picLocks noChangeAspect="1"/>
          </p:cNvPicPr>
          <p:nvPr/>
        </p:nvPicPr>
        <p:blipFill>
          <a:blip r:embed="rId3"/>
          <a:stretch>
            <a:fillRect/>
          </a:stretch>
        </p:blipFill>
        <p:spPr>
          <a:xfrm>
            <a:off x="8853822" y="61913"/>
            <a:ext cx="3223878" cy="3124200"/>
          </a:xfrm>
          <a:prstGeom prst="rect">
            <a:avLst/>
          </a:prstGeom>
        </p:spPr>
      </p:pic>
      <p:sp>
        <p:nvSpPr>
          <p:cNvPr id="4" name="Rectangle 3">
            <a:extLst>
              <a:ext uri="{FF2B5EF4-FFF2-40B4-BE49-F238E27FC236}">
                <a16:creationId xmlns:a16="http://schemas.microsoft.com/office/drawing/2014/main" id="{3ABD74C9-A879-BD31-B7AD-97BC2B358EC9}"/>
              </a:ext>
            </a:extLst>
          </p:cNvPr>
          <p:cNvSpPr/>
          <p:nvPr/>
        </p:nvSpPr>
        <p:spPr>
          <a:xfrm>
            <a:off x="6614492" y="5278122"/>
            <a:ext cx="5162950" cy="1292662"/>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t>
            </a:r>
            <a:r>
              <a:rPr lang="en-US" sz="2400" b="0" cap="none" spc="0" dirty="0">
                <a:ln w="0"/>
                <a:solidFill>
                  <a:schemeClr val="accent1"/>
                </a:solidFill>
                <a:effectLst>
                  <a:outerShdw blurRad="38100" dist="25400" dir="5400000" algn="ctr" rotWithShape="0">
                    <a:srgbClr val="6E747A">
                      <a:alpha val="43000"/>
                    </a:srgbClr>
                  </a:outerShdw>
                </a:effectLst>
              </a:rPr>
              <a:t>This is the second reason the interviewee didn’t get the job</a:t>
            </a:r>
          </a:p>
        </p:txBody>
      </p:sp>
    </p:spTree>
    <p:extLst>
      <p:ext uri="{BB962C8B-B14F-4D97-AF65-F5344CB8AC3E}">
        <p14:creationId xmlns:p14="http://schemas.microsoft.com/office/powerpoint/2010/main" val="310494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42371-BF22-7C3D-02FA-28D33DAE97AF}"/>
              </a:ext>
            </a:extLst>
          </p:cNvPr>
          <p:cNvSpPr txBox="1"/>
          <p:nvPr/>
        </p:nvSpPr>
        <p:spPr>
          <a:xfrm>
            <a:off x="293511" y="304800"/>
            <a:ext cx="2652889" cy="646331"/>
          </a:xfrm>
          <a:prstGeom prst="rect">
            <a:avLst/>
          </a:prstGeom>
          <a:noFill/>
        </p:spPr>
        <p:txBody>
          <a:bodyPr wrap="square" rtlCol="0">
            <a:spAutoFit/>
          </a:bodyPr>
          <a:lstStyle/>
          <a:p>
            <a:r>
              <a:rPr lang="en-GB" dirty="0"/>
              <a:t>Self-checkout machine exercise</a:t>
            </a:r>
          </a:p>
        </p:txBody>
      </p:sp>
      <p:sp>
        <p:nvSpPr>
          <p:cNvPr id="3" name="Rectangle: Rounded Corners 2">
            <a:extLst>
              <a:ext uri="{FF2B5EF4-FFF2-40B4-BE49-F238E27FC236}">
                <a16:creationId xmlns:a16="http://schemas.microsoft.com/office/drawing/2014/main" id="{1628610D-1A59-64FB-9910-B59C29107227}"/>
              </a:ext>
            </a:extLst>
          </p:cNvPr>
          <p:cNvSpPr/>
          <p:nvPr/>
        </p:nvSpPr>
        <p:spPr>
          <a:xfrm>
            <a:off x="5417768" y="714065"/>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IDLE</a:t>
            </a:r>
          </a:p>
          <a:p>
            <a:pPr algn="ctr"/>
            <a:r>
              <a:rPr lang="en-GB" dirty="0"/>
              <a:t>Wait for event</a:t>
            </a:r>
          </a:p>
        </p:txBody>
      </p:sp>
      <p:sp>
        <p:nvSpPr>
          <p:cNvPr id="4" name="Flowchart: Decision 3">
            <a:extLst>
              <a:ext uri="{FF2B5EF4-FFF2-40B4-BE49-F238E27FC236}">
                <a16:creationId xmlns:a16="http://schemas.microsoft.com/office/drawing/2014/main" id="{51966C54-53FB-8E07-973A-D59B4BBAE699}"/>
              </a:ext>
            </a:extLst>
          </p:cNvPr>
          <p:cNvSpPr/>
          <p:nvPr/>
        </p:nvSpPr>
        <p:spPr>
          <a:xfrm>
            <a:off x="5417769" y="1932392"/>
            <a:ext cx="1488141" cy="86957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Event type</a:t>
            </a:r>
          </a:p>
        </p:txBody>
      </p:sp>
      <p:cxnSp>
        <p:nvCxnSpPr>
          <p:cNvPr id="10" name="Straight Arrow Connector 9">
            <a:extLst>
              <a:ext uri="{FF2B5EF4-FFF2-40B4-BE49-F238E27FC236}">
                <a16:creationId xmlns:a16="http://schemas.microsoft.com/office/drawing/2014/main" id="{BC658EDD-E227-26E5-85D2-AF65C9744114}"/>
              </a:ext>
            </a:extLst>
          </p:cNvPr>
          <p:cNvCxnSpPr>
            <a:cxnSpLocks/>
            <a:stCxn id="3" idx="2"/>
            <a:endCxn id="4" idx="0"/>
          </p:cNvCxnSpPr>
          <p:nvPr/>
        </p:nvCxnSpPr>
        <p:spPr>
          <a:xfrm>
            <a:off x="6161839" y="1502404"/>
            <a:ext cx="1" cy="429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Rounded Corners 16">
            <a:extLst>
              <a:ext uri="{FF2B5EF4-FFF2-40B4-BE49-F238E27FC236}">
                <a16:creationId xmlns:a16="http://schemas.microsoft.com/office/drawing/2014/main" id="{E1448C6F-88DB-4F23-8240-6D6AE410A43B}"/>
              </a:ext>
            </a:extLst>
          </p:cNvPr>
          <p:cNvSpPr/>
          <p:nvPr/>
        </p:nvSpPr>
        <p:spPr>
          <a:xfrm>
            <a:off x="3113839" y="1973010"/>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Fetch item’s</a:t>
            </a:r>
          </a:p>
          <a:p>
            <a:pPr algn="ctr"/>
            <a:r>
              <a:rPr lang="en-GB" sz="1600" dirty="0"/>
              <a:t>Price and Weight</a:t>
            </a:r>
          </a:p>
        </p:txBody>
      </p:sp>
      <p:sp>
        <p:nvSpPr>
          <p:cNvPr id="18" name="Rectangle: Rounded Corners 17">
            <a:extLst>
              <a:ext uri="{FF2B5EF4-FFF2-40B4-BE49-F238E27FC236}">
                <a16:creationId xmlns:a16="http://schemas.microsoft.com/office/drawing/2014/main" id="{31DB8AC7-45A1-4B85-2FCD-5E8C15898410}"/>
              </a:ext>
            </a:extLst>
          </p:cNvPr>
          <p:cNvSpPr/>
          <p:nvPr/>
        </p:nvSpPr>
        <p:spPr>
          <a:xfrm>
            <a:off x="3113839" y="3284058"/>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Update expected weight</a:t>
            </a:r>
          </a:p>
        </p:txBody>
      </p:sp>
      <p:cxnSp>
        <p:nvCxnSpPr>
          <p:cNvPr id="20" name="Straight Arrow Connector 19">
            <a:extLst>
              <a:ext uri="{FF2B5EF4-FFF2-40B4-BE49-F238E27FC236}">
                <a16:creationId xmlns:a16="http://schemas.microsoft.com/office/drawing/2014/main" id="{A8A97BBE-9C02-471D-E4A3-FACF2324B683}"/>
              </a:ext>
            </a:extLst>
          </p:cNvPr>
          <p:cNvCxnSpPr>
            <a:stCxn id="4" idx="1"/>
            <a:endCxn id="17" idx="3"/>
          </p:cNvCxnSpPr>
          <p:nvPr/>
        </p:nvCxnSpPr>
        <p:spPr>
          <a:xfrm flipH="1" flipV="1">
            <a:off x="4601980" y="2367180"/>
            <a:ext cx="815789"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5861350-F19A-4F3C-8C56-9998A9BF8900}"/>
              </a:ext>
            </a:extLst>
          </p:cNvPr>
          <p:cNvCxnSpPr>
            <a:stCxn id="17" idx="2"/>
            <a:endCxn id="18" idx="0"/>
          </p:cNvCxnSpPr>
          <p:nvPr/>
        </p:nvCxnSpPr>
        <p:spPr>
          <a:xfrm>
            <a:off x="3857910" y="2761349"/>
            <a:ext cx="0" cy="5227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Speech Bubble: Oval 22">
            <a:extLst>
              <a:ext uri="{FF2B5EF4-FFF2-40B4-BE49-F238E27FC236}">
                <a16:creationId xmlns:a16="http://schemas.microsoft.com/office/drawing/2014/main" id="{5E3C526D-7D50-C533-2D5C-3D7D3C6BF826}"/>
              </a:ext>
            </a:extLst>
          </p:cNvPr>
          <p:cNvSpPr/>
          <p:nvPr/>
        </p:nvSpPr>
        <p:spPr>
          <a:xfrm>
            <a:off x="3012806" y="4706968"/>
            <a:ext cx="1694330" cy="1053351"/>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Place item in bagging area</a:t>
            </a:r>
          </a:p>
        </p:txBody>
      </p:sp>
      <p:cxnSp>
        <p:nvCxnSpPr>
          <p:cNvPr id="25" name="Straight Arrow Connector 24">
            <a:extLst>
              <a:ext uri="{FF2B5EF4-FFF2-40B4-BE49-F238E27FC236}">
                <a16:creationId xmlns:a16="http://schemas.microsoft.com/office/drawing/2014/main" id="{41D12C8B-2CEC-3FF8-5771-721B42B2E13C}"/>
              </a:ext>
            </a:extLst>
          </p:cNvPr>
          <p:cNvCxnSpPr>
            <a:stCxn id="18" idx="2"/>
            <a:endCxn id="23" idx="0"/>
          </p:cNvCxnSpPr>
          <p:nvPr/>
        </p:nvCxnSpPr>
        <p:spPr>
          <a:xfrm>
            <a:off x="3857910" y="4072397"/>
            <a:ext cx="2061" cy="6345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Rectangle: Rounded Corners 4">
            <a:extLst>
              <a:ext uri="{FF2B5EF4-FFF2-40B4-BE49-F238E27FC236}">
                <a16:creationId xmlns:a16="http://schemas.microsoft.com/office/drawing/2014/main" id="{74D6050D-366F-9532-B464-8D367DD42B01}"/>
              </a:ext>
            </a:extLst>
          </p:cNvPr>
          <p:cNvSpPr/>
          <p:nvPr/>
        </p:nvSpPr>
        <p:spPr>
          <a:xfrm>
            <a:off x="1098772" y="5422361"/>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IDLE </a:t>
            </a:r>
          </a:p>
          <a:p>
            <a:pPr algn="ctr"/>
            <a:r>
              <a:rPr lang="en-GB" sz="1600" dirty="0"/>
              <a:t>Wait for item</a:t>
            </a:r>
          </a:p>
        </p:txBody>
      </p:sp>
      <p:sp>
        <p:nvSpPr>
          <p:cNvPr id="6" name="Flowchart: Decision 5">
            <a:extLst>
              <a:ext uri="{FF2B5EF4-FFF2-40B4-BE49-F238E27FC236}">
                <a16:creationId xmlns:a16="http://schemas.microsoft.com/office/drawing/2014/main" id="{6738613E-146A-436D-DD77-15CF3735090C}"/>
              </a:ext>
            </a:extLst>
          </p:cNvPr>
          <p:cNvSpPr/>
          <p:nvPr/>
        </p:nvSpPr>
        <p:spPr>
          <a:xfrm>
            <a:off x="1099770" y="3834570"/>
            <a:ext cx="1488141" cy="86957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t>Weight matches</a:t>
            </a:r>
          </a:p>
        </p:txBody>
      </p:sp>
      <p:cxnSp>
        <p:nvCxnSpPr>
          <p:cNvPr id="24" name="Straight Arrow Connector 23">
            <a:extLst>
              <a:ext uri="{FF2B5EF4-FFF2-40B4-BE49-F238E27FC236}">
                <a16:creationId xmlns:a16="http://schemas.microsoft.com/office/drawing/2014/main" id="{552B157A-33AE-E34D-A543-E83048272068}"/>
              </a:ext>
            </a:extLst>
          </p:cNvPr>
          <p:cNvCxnSpPr>
            <a:stCxn id="5" idx="0"/>
            <a:endCxn id="6" idx="2"/>
          </p:cNvCxnSpPr>
          <p:nvPr/>
        </p:nvCxnSpPr>
        <p:spPr>
          <a:xfrm flipV="1">
            <a:off x="1842843" y="4704147"/>
            <a:ext cx="998" cy="7182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27329FF7-956A-F57E-02E9-C655AF82B2BA}"/>
              </a:ext>
            </a:extLst>
          </p:cNvPr>
          <p:cNvCxnSpPr>
            <a:stCxn id="6" idx="3"/>
            <a:endCxn id="23" idx="1"/>
          </p:cNvCxnSpPr>
          <p:nvPr/>
        </p:nvCxnSpPr>
        <p:spPr>
          <a:xfrm>
            <a:off x="2587911" y="4269359"/>
            <a:ext cx="673024" cy="5918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35">
            <a:extLst>
              <a:ext uri="{FF2B5EF4-FFF2-40B4-BE49-F238E27FC236}">
                <a16:creationId xmlns:a16="http://schemas.microsoft.com/office/drawing/2014/main" id="{9A157E4F-B8E6-FE96-B45F-F4981C3E64A6}"/>
              </a:ext>
            </a:extLst>
          </p:cNvPr>
          <p:cNvCxnSpPr>
            <a:stCxn id="23" idx="4"/>
            <a:endCxn id="5" idx="2"/>
          </p:cNvCxnSpPr>
          <p:nvPr/>
        </p:nvCxnSpPr>
        <p:spPr>
          <a:xfrm rot="5400000">
            <a:off x="2626217" y="4976945"/>
            <a:ext cx="450381" cy="2017128"/>
          </a:xfrm>
          <a:prstGeom prst="bentConnector3">
            <a:avLst>
              <a:gd name="adj1" fmla="val 150757"/>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Rectangle: Rounded Corners 38">
            <a:extLst>
              <a:ext uri="{FF2B5EF4-FFF2-40B4-BE49-F238E27FC236}">
                <a16:creationId xmlns:a16="http://schemas.microsoft.com/office/drawing/2014/main" id="{C61F4895-0314-CF52-DB23-17E844587958}"/>
              </a:ext>
            </a:extLst>
          </p:cNvPr>
          <p:cNvSpPr/>
          <p:nvPr/>
        </p:nvSpPr>
        <p:spPr>
          <a:xfrm>
            <a:off x="1076195" y="2002769"/>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Update bill</a:t>
            </a:r>
          </a:p>
        </p:txBody>
      </p:sp>
      <p:cxnSp>
        <p:nvCxnSpPr>
          <p:cNvPr id="41" name="Straight Arrow Connector 40">
            <a:extLst>
              <a:ext uri="{FF2B5EF4-FFF2-40B4-BE49-F238E27FC236}">
                <a16:creationId xmlns:a16="http://schemas.microsoft.com/office/drawing/2014/main" id="{5DF930C3-D9D4-9D22-AB40-091F9515DB85}"/>
              </a:ext>
            </a:extLst>
          </p:cNvPr>
          <p:cNvCxnSpPr>
            <a:stCxn id="6" idx="0"/>
            <a:endCxn id="39" idx="2"/>
          </p:cNvCxnSpPr>
          <p:nvPr/>
        </p:nvCxnSpPr>
        <p:spPr>
          <a:xfrm flipH="1" flipV="1">
            <a:off x="1820266" y="2791108"/>
            <a:ext cx="23575" cy="10434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Connector: Elbow 42">
            <a:extLst>
              <a:ext uri="{FF2B5EF4-FFF2-40B4-BE49-F238E27FC236}">
                <a16:creationId xmlns:a16="http://schemas.microsoft.com/office/drawing/2014/main" id="{76EAB9AB-AC02-BF11-E113-FDEFFCA4EF1D}"/>
              </a:ext>
            </a:extLst>
          </p:cNvPr>
          <p:cNvCxnSpPr>
            <a:stCxn id="39" idx="0"/>
            <a:endCxn id="3" idx="1"/>
          </p:cNvCxnSpPr>
          <p:nvPr/>
        </p:nvCxnSpPr>
        <p:spPr>
          <a:xfrm rot="5400000" flipH="1" flipV="1">
            <a:off x="3171750" y="-243249"/>
            <a:ext cx="894534" cy="359750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Flowchart: Decision 43">
            <a:extLst>
              <a:ext uri="{FF2B5EF4-FFF2-40B4-BE49-F238E27FC236}">
                <a16:creationId xmlns:a16="http://schemas.microsoft.com/office/drawing/2014/main" id="{441DC472-3384-F7FB-85CC-0781CECB0BFD}"/>
              </a:ext>
            </a:extLst>
          </p:cNvPr>
          <p:cNvSpPr/>
          <p:nvPr/>
        </p:nvSpPr>
        <p:spPr>
          <a:xfrm>
            <a:off x="9007637" y="1921103"/>
            <a:ext cx="1488141" cy="86957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t>Weight matches</a:t>
            </a:r>
          </a:p>
        </p:txBody>
      </p:sp>
      <p:cxnSp>
        <p:nvCxnSpPr>
          <p:cNvPr id="46" name="Connector: Elbow 45">
            <a:extLst>
              <a:ext uri="{FF2B5EF4-FFF2-40B4-BE49-F238E27FC236}">
                <a16:creationId xmlns:a16="http://schemas.microsoft.com/office/drawing/2014/main" id="{B795A453-3902-FEE0-6499-9B5007915B18}"/>
              </a:ext>
            </a:extLst>
          </p:cNvPr>
          <p:cNvCxnSpPr>
            <a:stCxn id="44" idx="0"/>
            <a:endCxn id="3" idx="3"/>
          </p:cNvCxnSpPr>
          <p:nvPr/>
        </p:nvCxnSpPr>
        <p:spPr>
          <a:xfrm rot="16200000" flipV="1">
            <a:off x="7922375" y="91769"/>
            <a:ext cx="812868" cy="284579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DF76212-DC73-F7D7-A922-04D320E2EE11}"/>
              </a:ext>
            </a:extLst>
          </p:cNvPr>
          <p:cNvCxnSpPr>
            <a:cxnSpLocks/>
            <a:stCxn id="4" idx="3"/>
            <a:endCxn id="63" idx="2"/>
          </p:cNvCxnSpPr>
          <p:nvPr/>
        </p:nvCxnSpPr>
        <p:spPr>
          <a:xfrm flipV="1">
            <a:off x="6905910" y="2359379"/>
            <a:ext cx="702803" cy="78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Speech Bubble: Oval 48">
            <a:extLst>
              <a:ext uri="{FF2B5EF4-FFF2-40B4-BE49-F238E27FC236}">
                <a16:creationId xmlns:a16="http://schemas.microsoft.com/office/drawing/2014/main" id="{4E0CFFDA-31E6-3C0B-1834-F487D7111585}"/>
              </a:ext>
            </a:extLst>
          </p:cNvPr>
          <p:cNvSpPr/>
          <p:nvPr/>
        </p:nvSpPr>
        <p:spPr>
          <a:xfrm>
            <a:off x="8911251" y="3865946"/>
            <a:ext cx="1694330" cy="1053351"/>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Unexpected item in bagging area</a:t>
            </a:r>
          </a:p>
        </p:txBody>
      </p:sp>
      <p:cxnSp>
        <p:nvCxnSpPr>
          <p:cNvPr id="51" name="Straight Arrow Connector 50">
            <a:extLst>
              <a:ext uri="{FF2B5EF4-FFF2-40B4-BE49-F238E27FC236}">
                <a16:creationId xmlns:a16="http://schemas.microsoft.com/office/drawing/2014/main" id="{D69CDAEC-709D-7AD4-C8EC-256D4CE4401C}"/>
              </a:ext>
            </a:extLst>
          </p:cNvPr>
          <p:cNvCxnSpPr>
            <a:stCxn id="44" idx="2"/>
            <a:endCxn id="49" idx="0"/>
          </p:cNvCxnSpPr>
          <p:nvPr/>
        </p:nvCxnSpPr>
        <p:spPr>
          <a:xfrm>
            <a:off x="9751708" y="2790680"/>
            <a:ext cx="6708" cy="10752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Rectangle: Rounded Corners 51">
            <a:extLst>
              <a:ext uri="{FF2B5EF4-FFF2-40B4-BE49-F238E27FC236}">
                <a16:creationId xmlns:a16="http://schemas.microsoft.com/office/drawing/2014/main" id="{AACE2EF6-F459-3128-4F24-7E4D58BD076C}"/>
              </a:ext>
            </a:extLst>
          </p:cNvPr>
          <p:cNvSpPr/>
          <p:nvPr/>
        </p:nvSpPr>
        <p:spPr>
          <a:xfrm>
            <a:off x="6943664" y="4162820"/>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IDLE</a:t>
            </a:r>
          </a:p>
          <a:p>
            <a:pPr algn="ctr"/>
            <a:r>
              <a:rPr lang="en-GB" sz="1600" dirty="0"/>
              <a:t>Wait for item removal</a:t>
            </a:r>
          </a:p>
        </p:txBody>
      </p:sp>
      <p:cxnSp>
        <p:nvCxnSpPr>
          <p:cNvPr id="56" name="Connector: Elbow 55">
            <a:extLst>
              <a:ext uri="{FF2B5EF4-FFF2-40B4-BE49-F238E27FC236}">
                <a16:creationId xmlns:a16="http://schemas.microsoft.com/office/drawing/2014/main" id="{DBCB126E-956E-CBD4-9DA7-F750079DE836}"/>
              </a:ext>
            </a:extLst>
          </p:cNvPr>
          <p:cNvCxnSpPr>
            <a:stCxn id="49" idx="4"/>
            <a:endCxn id="52" idx="2"/>
          </p:cNvCxnSpPr>
          <p:nvPr/>
        </p:nvCxnSpPr>
        <p:spPr>
          <a:xfrm rot="5400000">
            <a:off x="8707145" y="3899888"/>
            <a:ext cx="31862" cy="2070681"/>
          </a:xfrm>
          <a:prstGeom prst="bentConnector3">
            <a:avLst>
              <a:gd name="adj1" fmla="val 81746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B55DC405-FD09-AE58-96FC-567418092082}"/>
              </a:ext>
            </a:extLst>
          </p:cNvPr>
          <p:cNvCxnSpPr>
            <a:cxnSpLocks/>
            <a:stCxn id="52" idx="0"/>
            <a:endCxn id="63" idx="4"/>
          </p:cNvCxnSpPr>
          <p:nvPr/>
        </p:nvCxnSpPr>
        <p:spPr>
          <a:xfrm flipV="1">
            <a:off x="7687735" y="2438401"/>
            <a:ext cx="0" cy="17244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Flowchart: Summing Junction 62">
            <a:extLst>
              <a:ext uri="{FF2B5EF4-FFF2-40B4-BE49-F238E27FC236}">
                <a16:creationId xmlns:a16="http://schemas.microsoft.com/office/drawing/2014/main" id="{92FC13D3-CE29-1B40-33E0-3613503662AB}"/>
              </a:ext>
            </a:extLst>
          </p:cNvPr>
          <p:cNvSpPr/>
          <p:nvPr/>
        </p:nvSpPr>
        <p:spPr>
          <a:xfrm>
            <a:off x="7608713" y="2280356"/>
            <a:ext cx="158044" cy="158045"/>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EB32355-406D-4008-FE01-44181679393C}"/>
              </a:ext>
            </a:extLst>
          </p:cNvPr>
          <p:cNvCxnSpPr>
            <a:stCxn id="63" idx="6"/>
            <a:endCxn id="44" idx="1"/>
          </p:cNvCxnSpPr>
          <p:nvPr/>
        </p:nvCxnSpPr>
        <p:spPr>
          <a:xfrm flipV="1">
            <a:off x="7766757" y="2355892"/>
            <a:ext cx="1240880" cy="34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F4F889E7-229C-02FC-9183-87F31285B27D}"/>
              </a:ext>
            </a:extLst>
          </p:cNvPr>
          <p:cNvSpPr txBox="1"/>
          <p:nvPr/>
        </p:nvSpPr>
        <p:spPr>
          <a:xfrm>
            <a:off x="4741334" y="2054578"/>
            <a:ext cx="711200" cy="369332"/>
          </a:xfrm>
          <a:prstGeom prst="rect">
            <a:avLst/>
          </a:prstGeom>
          <a:noFill/>
        </p:spPr>
        <p:txBody>
          <a:bodyPr wrap="square" rtlCol="0">
            <a:spAutoFit/>
          </a:bodyPr>
          <a:lstStyle/>
          <a:p>
            <a:r>
              <a:rPr lang="en-GB" dirty="0"/>
              <a:t>scan</a:t>
            </a:r>
          </a:p>
        </p:txBody>
      </p:sp>
      <p:sp>
        <p:nvSpPr>
          <p:cNvPr id="80" name="TextBox 79">
            <a:extLst>
              <a:ext uri="{FF2B5EF4-FFF2-40B4-BE49-F238E27FC236}">
                <a16:creationId xmlns:a16="http://schemas.microsoft.com/office/drawing/2014/main" id="{703BC2A9-5D46-3455-B231-9128E9189E44}"/>
              </a:ext>
            </a:extLst>
          </p:cNvPr>
          <p:cNvSpPr txBox="1"/>
          <p:nvPr/>
        </p:nvSpPr>
        <p:spPr>
          <a:xfrm>
            <a:off x="6778977" y="2015068"/>
            <a:ext cx="874889" cy="369332"/>
          </a:xfrm>
          <a:prstGeom prst="rect">
            <a:avLst/>
          </a:prstGeom>
          <a:noFill/>
        </p:spPr>
        <p:txBody>
          <a:bodyPr wrap="square" rtlCol="0">
            <a:spAutoFit/>
          </a:bodyPr>
          <a:lstStyle/>
          <a:p>
            <a:r>
              <a:rPr lang="en-GB" dirty="0"/>
              <a:t>weigh</a:t>
            </a:r>
          </a:p>
        </p:txBody>
      </p:sp>
      <p:sp>
        <p:nvSpPr>
          <p:cNvPr id="81" name="TextBox 80">
            <a:extLst>
              <a:ext uri="{FF2B5EF4-FFF2-40B4-BE49-F238E27FC236}">
                <a16:creationId xmlns:a16="http://schemas.microsoft.com/office/drawing/2014/main" id="{08D63ED0-642A-04F2-70B5-FCEA142114BE}"/>
              </a:ext>
            </a:extLst>
          </p:cNvPr>
          <p:cNvSpPr txBox="1"/>
          <p:nvPr/>
        </p:nvSpPr>
        <p:spPr>
          <a:xfrm>
            <a:off x="9798755" y="1546578"/>
            <a:ext cx="508000" cy="369332"/>
          </a:xfrm>
          <a:prstGeom prst="rect">
            <a:avLst/>
          </a:prstGeom>
          <a:noFill/>
        </p:spPr>
        <p:txBody>
          <a:bodyPr wrap="square" rtlCol="0">
            <a:spAutoFit/>
          </a:bodyPr>
          <a:lstStyle/>
          <a:p>
            <a:r>
              <a:rPr lang="en-GB" dirty="0"/>
              <a:t>Y</a:t>
            </a:r>
          </a:p>
        </p:txBody>
      </p:sp>
      <p:sp>
        <p:nvSpPr>
          <p:cNvPr id="82" name="TextBox 81">
            <a:extLst>
              <a:ext uri="{FF2B5EF4-FFF2-40B4-BE49-F238E27FC236}">
                <a16:creationId xmlns:a16="http://schemas.microsoft.com/office/drawing/2014/main" id="{EA61D5DE-27E8-AF0B-B7C3-2B591F3CA452}"/>
              </a:ext>
            </a:extLst>
          </p:cNvPr>
          <p:cNvSpPr txBox="1"/>
          <p:nvPr/>
        </p:nvSpPr>
        <p:spPr>
          <a:xfrm>
            <a:off x="1811867" y="3516489"/>
            <a:ext cx="508000" cy="369332"/>
          </a:xfrm>
          <a:prstGeom prst="rect">
            <a:avLst/>
          </a:prstGeom>
          <a:noFill/>
        </p:spPr>
        <p:txBody>
          <a:bodyPr wrap="square" rtlCol="0">
            <a:spAutoFit/>
          </a:bodyPr>
          <a:lstStyle/>
          <a:p>
            <a:r>
              <a:rPr lang="en-GB" dirty="0"/>
              <a:t>Y</a:t>
            </a:r>
          </a:p>
        </p:txBody>
      </p:sp>
      <p:sp>
        <p:nvSpPr>
          <p:cNvPr id="83" name="TextBox 82">
            <a:extLst>
              <a:ext uri="{FF2B5EF4-FFF2-40B4-BE49-F238E27FC236}">
                <a16:creationId xmlns:a16="http://schemas.microsoft.com/office/drawing/2014/main" id="{DBAFC09A-3754-ABDA-97D6-D3A35B190A5C}"/>
              </a:ext>
            </a:extLst>
          </p:cNvPr>
          <p:cNvSpPr txBox="1"/>
          <p:nvPr/>
        </p:nvSpPr>
        <p:spPr>
          <a:xfrm flipV="1">
            <a:off x="9708445" y="2731912"/>
            <a:ext cx="383822" cy="369332"/>
          </a:xfrm>
          <a:prstGeom prst="rect">
            <a:avLst/>
          </a:prstGeom>
          <a:noFill/>
        </p:spPr>
        <p:txBody>
          <a:bodyPr wrap="square" rtlCol="0">
            <a:spAutoFit/>
          </a:bodyPr>
          <a:lstStyle/>
          <a:p>
            <a:r>
              <a:rPr lang="en-GB" dirty="0"/>
              <a:t>N</a:t>
            </a:r>
          </a:p>
        </p:txBody>
      </p:sp>
      <p:sp>
        <p:nvSpPr>
          <p:cNvPr id="84" name="TextBox 83">
            <a:extLst>
              <a:ext uri="{FF2B5EF4-FFF2-40B4-BE49-F238E27FC236}">
                <a16:creationId xmlns:a16="http://schemas.microsoft.com/office/drawing/2014/main" id="{8EE5CBAB-C991-8E0F-D6B1-9D42755914BB}"/>
              </a:ext>
            </a:extLst>
          </p:cNvPr>
          <p:cNvSpPr txBox="1"/>
          <p:nvPr/>
        </p:nvSpPr>
        <p:spPr>
          <a:xfrm>
            <a:off x="2579512" y="3945467"/>
            <a:ext cx="508000" cy="369332"/>
          </a:xfrm>
          <a:prstGeom prst="rect">
            <a:avLst/>
          </a:prstGeom>
          <a:noFill/>
        </p:spPr>
        <p:txBody>
          <a:bodyPr wrap="square" rtlCol="0">
            <a:spAutoFit/>
          </a:bodyPr>
          <a:lstStyle/>
          <a:p>
            <a:r>
              <a:rPr lang="en-GB" dirty="0"/>
              <a:t>N</a:t>
            </a:r>
          </a:p>
        </p:txBody>
      </p:sp>
    </p:spTree>
    <p:extLst>
      <p:ext uri="{BB962C8B-B14F-4D97-AF65-F5344CB8AC3E}">
        <p14:creationId xmlns:p14="http://schemas.microsoft.com/office/powerpoint/2010/main" val="4144595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A916E5-BE73-AE5C-8E7E-0673527D085C}"/>
              </a:ext>
            </a:extLst>
          </p:cNvPr>
          <p:cNvPicPr>
            <a:picLocks noChangeAspect="1"/>
          </p:cNvPicPr>
          <p:nvPr/>
        </p:nvPicPr>
        <p:blipFill>
          <a:blip r:embed="rId2"/>
          <a:stretch>
            <a:fillRect/>
          </a:stretch>
        </p:blipFill>
        <p:spPr>
          <a:xfrm>
            <a:off x="3642970" y="2038156"/>
            <a:ext cx="4906060" cy="2781688"/>
          </a:xfrm>
          <a:prstGeom prst="rect">
            <a:avLst/>
          </a:prstGeom>
        </p:spPr>
      </p:pic>
    </p:spTree>
    <p:extLst>
      <p:ext uri="{BB962C8B-B14F-4D97-AF65-F5344CB8AC3E}">
        <p14:creationId xmlns:p14="http://schemas.microsoft.com/office/powerpoint/2010/main" val="2453248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 more constructive answer might be…</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10515600" cy="2319655"/>
          </a:xfrm>
        </p:spPr>
        <p:txBody>
          <a:bodyPr>
            <a:normAutofit fontScale="40000" lnSpcReduction="20000"/>
          </a:bodyPr>
          <a:lstStyle/>
          <a:p>
            <a:r>
              <a:rPr lang="en-GB" sz="8000" dirty="0" err="1"/>
              <a:t>Bootcamper</a:t>
            </a:r>
            <a:r>
              <a:rPr lang="en-GB" sz="8000" dirty="0"/>
              <a:t>:</a:t>
            </a:r>
          </a:p>
          <a:p>
            <a:pPr lvl="1"/>
            <a:r>
              <a:rPr lang="en-GB" sz="7000" dirty="0"/>
              <a:t>I’d investigate how </a:t>
            </a:r>
            <a:r>
              <a:rPr lang="en-GB" sz="7000" dirty="0" err="1"/>
              <a:t>Array.sort</a:t>
            </a:r>
            <a:r>
              <a:rPr lang="en-GB" sz="7000" dirty="0"/>
              <a:t>() works internally and analyse whether it is suitable for my purposes</a:t>
            </a:r>
          </a:p>
          <a:p>
            <a:pPr lvl="1"/>
            <a:r>
              <a:rPr lang="en-GB" sz="7000" dirty="0"/>
              <a:t>I’d implement code that is optimal for my requirement</a:t>
            </a:r>
          </a:p>
          <a:p>
            <a:endParaRPr lang="en-GB" dirty="0"/>
          </a:p>
          <a:p>
            <a:pPr marL="0" indent="0">
              <a:buNone/>
            </a:pPr>
            <a:r>
              <a:rPr lang="en-GB" dirty="0"/>
              <a:t>  </a:t>
            </a:r>
          </a:p>
        </p:txBody>
      </p:sp>
      <p:pic>
        <p:nvPicPr>
          <p:cNvPr id="5" name="Picture 4">
            <a:extLst>
              <a:ext uri="{FF2B5EF4-FFF2-40B4-BE49-F238E27FC236}">
                <a16:creationId xmlns:a16="http://schemas.microsoft.com/office/drawing/2014/main" id="{F07E2B6C-4946-4146-A495-51E1F6E88D0A}"/>
              </a:ext>
            </a:extLst>
          </p:cNvPr>
          <p:cNvPicPr>
            <a:picLocks noChangeAspect="1"/>
          </p:cNvPicPr>
          <p:nvPr/>
        </p:nvPicPr>
        <p:blipFill>
          <a:blip r:embed="rId3"/>
          <a:stretch>
            <a:fillRect/>
          </a:stretch>
        </p:blipFill>
        <p:spPr>
          <a:xfrm>
            <a:off x="9451427" y="3838575"/>
            <a:ext cx="1791412" cy="1833563"/>
          </a:xfrm>
          <a:prstGeom prst="rect">
            <a:avLst/>
          </a:prstGeom>
        </p:spPr>
      </p:pic>
      <p:sp>
        <p:nvSpPr>
          <p:cNvPr id="6" name="TextBox 5">
            <a:extLst>
              <a:ext uri="{FF2B5EF4-FFF2-40B4-BE49-F238E27FC236}">
                <a16:creationId xmlns:a16="http://schemas.microsoft.com/office/drawing/2014/main" id="{05836C1F-12EF-FA84-B8BB-3BBF6BAFFC65}"/>
              </a:ext>
            </a:extLst>
          </p:cNvPr>
          <p:cNvSpPr txBox="1"/>
          <p:nvPr/>
        </p:nvSpPr>
        <p:spPr>
          <a:xfrm>
            <a:off x="1036320" y="3867835"/>
            <a:ext cx="6410960" cy="2554545"/>
          </a:xfrm>
          <a:prstGeom prst="rect">
            <a:avLst/>
          </a:prstGeom>
          <a:noFill/>
        </p:spPr>
        <p:txBody>
          <a:bodyPr wrap="square">
            <a:spAutoFit/>
          </a:bodyPr>
          <a:lstStyle/>
          <a:p>
            <a:r>
              <a:rPr lang="en-GB" sz="4000" dirty="0"/>
              <a:t>Either way: You have to understand something about sorting algorithms, and algorithms in general</a:t>
            </a:r>
          </a:p>
        </p:txBody>
      </p:sp>
    </p:spTree>
    <p:extLst>
      <p:ext uri="{BB962C8B-B14F-4D97-AF65-F5344CB8AC3E}">
        <p14:creationId xmlns:p14="http://schemas.microsoft.com/office/powerpoint/2010/main" val="151513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…and it’s not just sorting algorithms</a:t>
            </a:r>
          </a:p>
        </p:txBody>
      </p:sp>
      <p:sp>
        <p:nvSpPr>
          <p:cNvPr id="7" name="Cloud 6">
            <a:extLst>
              <a:ext uri="{FF2B5EF4-FFF2-40B4-BE49-F238E27FC236}">
                <a16:creationId xmlns:a16="http://schemas.microsoft.com/office/drawing/2014/main" id="{ADC9F3B2-C8B4-9F74-3F29-439386C46DB5}"/>
              </a:ext>
            </a:extLst>
          </p:cNvPr>
          <p:cNvSpPr/>
          <p:nvPr/>
        </p:nvSpPr>
        <p:spPr>
          <a:xfrm>
            <a:off x="1567180" y="1957070"/>
            <a:ext cx="1907540" cy="11010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Compress</a:t>
            </a:r>
          </a:p>
        </p:txBody>
      </p:sp>
      <p:sp>
        <p:nvSpPr>
          <p:cNvPr id="8" name="Cloud 7">
            <a:extLst>
              <a:ext uri="{FF2B5EF4-FFF2-40B4-BE49-F238E27FC236}">
                <a16:creationId xmlns:a16="http://schemas.microsoft.com/office/drawing/2014/main" id="{1B612D5B-7A69-8DE6-78D3-40D7BB0FDEFD}"/>
              </a:ext>
            </a:extLst>
          </p:cNvPr>
          <p:cNvSpPr/>
          <p:nvPr/>
        </p:nvSpPr>
        <p:spPr>
          <a:xfrm>
            <a:off x="5981700" y="2019300"/>
            <a:ext cx="3257550" cy="157162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Simple Coding Patterns are algorithms</a:t>
            </a:r>
          </a:p>
        </p:txBody>
      </p:sp>
      <p:sp>
        <p:nvSpPr>
          <p:cNvPr id="3" name="Cloud 2">
            <a:extLst>
              <a:ext uri="{FF2B5EF4-FFF2-40B4-BE49-F238E27FC236}">
                <a16:creationId xmlns:a16="http://schemas.microsoft.com/office/drawing/2014/main" id="{F3F0DE29-DF7F-F912-521C-AE669AADEED2}"/>
              </a:ext>
            </a:extLst>
          </p:cNvPr>
          <p:cNvSpPr/>
          <p:nvPr/>
        </p:nvSpPr>
        <p:spPr>
          <a:xfrm>
            <a:off x="3924300" y="3013710"/>
            <a:ext cx="1582420" cy="93853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Solve</a:t>
            </a:r>
          </a:p>
        </p:txBody>
      </p:sp>
      <p:sp>
        <p:nvSpPr>
          <p:cNvPr id="4" name="Cloud 3">
            <a:extLst>
              <a:ext uri="{FF2B5EF4-FFF2-40B4-BE49-F238E27FC236}">
                <a16:creationId xmlns:a16="http://schemas.microsoft.com/office/drawing/2014/main" id="{151BF19F-2FFF-086B-3F5E-23E499FFA493}"/>
              </a:ext>
            </a:extLst>
          </p:cNvPr>
          <p:cNvSpPr/>
          <p:nvPr/>
        </p:nvSpPr>
        <p:spPr>
          <a:xfrm>
            <a:off x="4064000" y="1520190"/>
            <a:ext cx="1625600" cy="958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Sort</a:t>
            </a:r>
          </a:p>
        </p:txBody>
      </p:sp>
      <p:sp>
        <p:nvSpPr>
          <p:cNvPr id="5" name="Cloud 4">
            <a:hlinkClick r:id="rId3" action="ppaction://hlinksldjump"/>
            <a:extLst>
              <a:ext uri="{FF2B5EF4-FFF2-40B4-BE49-F238E27FC236}">
                <a16:creationId xmlns:a16="http://schemas.microsoft.com/office/drawing/2014/main" id="{E21524E2-290B-513B-9A00-AB288AD70308}"/>
              </a:ext>
            </a:extLst>
          </p:cNvPr>
          <p:cNvSpPr/>
          <p:nvPr/>
        </p:nvSpPr>
        <p:spPr>
          <a:xfrm>
            <a:off x="5303520" y="4283710"/>
            <a:ext cx="1463040" cy="8572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Search</a:t>
            </a:r>
          </a:p>
        </p:txBody>
      </p:sp>
      <p:sp>
        <p:nvSpPr>
          <p:cNvPr id="6" name="Cloud 5">
            <a:extLst>
              <a:ext uri="{FF2B5EF4-FFF2-40B4-BE49-F238E27FC236}">
                <a16:creationId xmlns:a16="http://schemas.microsoft.com/office/drawing/2014/main" id="{B58E54DF-CB0B-5907-A230-A9DABABDB309}"/>
              </a:ext>
            </a:extLst>
          </p:cNvPr>
          <p:cNvSpPr/>
          <p:nvPr/>
        </p:nvSpPr>
        <p:spPr>
          <a:xfrm>
            <a:off x="9136380" y="3887470"/>
            <a:ext cx="1978660" cy="9994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Optimise</a:t>
            </a:r>
          </a:p>
        </p:txBody>
      </p:sp>
      <p:sp>
        <p:nvSpPr>
          <p:cNvPr id="9" name="Cloud 8">
            <a:extLst>
              <a:ext uri="{FF2B5EF4-FFF2-40B4-BE49-F238E27FC236}">
                <a16:creationId xmlns:a16="http://schemas.microsoft.com/office/drawing/2014/main" id="{DD8A7A7E-8DB7-BDBE-3EC8-6EE584DC0550}"/>
              </a:ext>
            </a:extLst>
          </p:cNvPr>
          <p:cNvSpPr/>
          <p:nvPr/>
        </p:nvSpPr>
        <p:spPr>
          <a:xfrm>
            <a:off x="9949180" y="1601470"/>
            <a:ext cx="1734820" cy="112141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Encrypt</a:t>
            </a:r>
          </a:p>
        </p:txBody>
      </p:sp>
      <p:sp>
        <p:nvSpPr>
          <p:cNvPr id="10" name="Cloud 9">
            <a:extLst>
              <a:ext uri="{FF2B5EF4-FFF2-40B4-BE49-F238E27FC236}">
                <a16:creationId xmlns:a16="http://schemas.microsoft.com/office/drawing/2014/main" id="{20E3FF27-3814-DCAF-36D3-5DB3E5089F9F}"/>
              </a:ext>
            </a:extLst>
          </p:cNvPr>
          <p:cNvSpPr/>
          <p:nvPr/>
        </p:nvSpPr>
        <p:spPr>
          <a:xfrm>
            <a:off x="1231900" y="3501390"/>
            <a:ext cx="1724660" cy="10096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Simulate</a:t>
            </a:r>
          </a:p>
        </p:txBody>
      </p:sp>
      <p:sp>
        <p:nvSpPr>
          <p:cNvPr id="11" name="Cloud 10">
            <a:extLst>
              <a:ext uri="{FF2B5EF4-FFF2-40B4-BE49-F238E27FC236}">
                <a16:creationId xmlns:a16="http://schemas.microsoft.com/office/drawing/2014/main" id="{00220B56-0E34-554D-0392-896BA2C431C3}"/>
              </a:ext>
            </a:extLst>
          </p:cNvPr>
          <p:cNvSpPr/>
          <p:nvPr/>
        </p:nvSpPr>
        <p:spPr>
          <a:xfrm>
            <a:off x="3230880" y="4883150"/>
            <a:ext cx="1676400" cy="8572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Control</a:t>
            </a:r>
          </a:p>
        </p:txBody>
      </p:sp>
    </p:spTree>
    <p:extLst>
      <p:ext uri="{BB962C8B-B14F-4D97-AF65-F5344CB8AC3E}">
        <p14:creationId xmlns:p14="http://schemas.microsoft.com/office/powerpoint/2010/main" val="83735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animBg="1"/>
      <p:bldP spid="5" grpId="0" animBg="1"/>
      <p:bldP spid="6"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What is an algorithm anyway?</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The word comes from a 9</a:t>
            </a:r>
            <a:r>
              <a:rPr lang="en-GB" baseline="30000" dirty="0"/>
              <a:t>th</a:t>
            </a:r>
            <a:r>
              <a:rPr lang="en-GB" dirty="0"/>
              <a:t> Century Persian mathematician called “Abdullah Muhammad bin Musa al-</a:t>
            </a:r>
            <a:r>
              <a:rPr lang="en-GB" dirty="0" err="1"/>
              <a:t>Khwarithmi</a:t>
            </a:r>
            <a:r>
              <a:rPr lang="en-GB" dirty="0"/>
              <a:t>” </a:t>
            </a:r>
          </a:p>
          <a:p>
            <a:pPr lvl="1"/>
            <a:r>
              <a:rPr lang="en-GB" dirty="0"/>
              <a:t>The idea is a LOT OLDER than computers and programming</a:t>
            </a:r>
          </a:p>
          <a:p>
            <a:pPr lvl="1"/>
            <a:r>
              <a:rPr lang="en-GB" dirty="0"/>
              <a:t>Algorithms can be learned INDEPENDENTLY of programming</a:t>
            </a:r>
          </a:p>
          <a:p>
            <a:pPr lvl="1"/>
            <a:r>
              <a:rPr lang="en-GB" dirty="0"/>
              <a:t>In fact, algorithms are what DRIVES programming</a:t>
            </a:r>
          </a:p>
          <a:p>
            <a:endParaRPr lang="en-GB" dirty="0"/>
          </a:p>
          <a:p>
            <a:r>
              <a:rPr lang="en-GB" b="1" dirty="0"/>
              <a:t>An algorithm is basically a set of instructions designed to achieve a desired result</a:t>
            </a:r>
          </a:p>
          <a:p>
            <a:pPr lvl="1"/>
            <a:r>
              <a:rPr lang="en-GB" dirty="0"/>
              <a:t>In any language you like. </a:t>
            </a:r>
          </a:p>
        </p:txBody>
      </p:sp>
    </p:spTree>
    <p:extLst>
      <p:ext uri="{BB962C8B-B14F-4D97-AF65-F5344CB8AC3E}">
        <p14:creationId xmlns:p14="http://schemas.microsoft.com/office/powerpoint/2010/main" val="359162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Use any language you like</a:t>
            </a:r>
          </a:p>
        </p:txBody>
      </p:sp>
      <p:sp>
        <p:nvSpPr>
          <p:cNvPr id="5" name="TextBox 4">
            <a:extLst>
              <a:ext uri="{FF2B5EF4-FFF2-40B4-BE49-F238E27FC236}">
                <a16:creationId xmlns:a16="http://schemas.microsoft.com/office/drawing/2014/main" id="{21F68DE9-E017-A719-2A25-A97C00F881D6}"/>
              </a:ext>
            </a:extLst>
          </p:cNvPr>
          <p:cNvSpPr txBox="1"/>
          <p:nvPr/>
        </p:nvSpPr>
        <p:spPr>
          <a:xfrm>
            <a:off x="6721324" y="1633441"/>
            <a:ext cx="4413390" cy="3416320"/>
          </a:xfrm>
          <a:prstGeom prst="rect">
            <a:avLst/>
          </a:prstGeom>
          <a:solidFill>
            <a:schemeClr val="bg1"/>
          </a:solidFill>
        </p:spPr>
        <p:txBody>
          <a:bodyPr wrap="square">
            <a:spAutoFit/>
          </a:bodyPr>
          <a:lstStyle/>
          <a:p>
            <a:r>
              <a:rPr lang="en-GB" sz="1800" b="1" u="sng" dirty="0">
                <a:solidFill>
                  <a:srgbClr val="000000"/>
                </a:solidFill>
                <a:effectLst/>
                <a:highlight>
                  <a:srgbClr val="FFFFFF"/>
                </a:highlight>
                <a:latin typeface="Consolas" panose="020B0609020204030204" pitchFamily="49" charset="0"/>
              </a:rPr>
              <a:t>Pseudocode</a:t>
            </a:r>
          </a:p>
          <a:p>
            <a:endParaRPr lang="en-GB" sz="1800" b="0" dirty="0">
              <a:solidFill>
                <a:srgbClr val="000000"/>
              </a:solidFill>
              <a:effectLst/>
              <a:highlight>
                <a:srgbClr val="FFFFFF"/>
              </a:highlight>
              <a:latin typeface="Consolas" panose="020B0609020204030204" pitchFamily="49" charset="0"/>
            </a:endParaRP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for</a:t>
            </a:r>
            <a:r>
              <a:rPr lang="en-GB" sz="1800" b="0" dirty="0">
                <a:solidFill>
                  <a:srgbClr val="000000"/>
                </a:solidFill>
                <a:effectLst/>
                <a:highlight>
                  <a:srgbClr val="FFFFFF"/>
                </a:highlight>
                <a:latin typeface="Consolas" panose="020B0609020204030204" pitchFamily="49" charset="0"/>
              </a:rPr>
              <a:t> (I = 1 to LENGTH-1) </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for</a:t>
            </a:r>
            <a:r>
              <a:rPr lang="en-GB" sz="1800" b="0" dirty="0">
                <a:solidFill>
                  <a:srgbClr val="000000"/>
                </a:solidFill>
                <a:effectLst/>
                <a:highlight>
                  <a:srgbClr val="FFFFFF"/>
                </a:highlight>
                <a:latin typeface="Consolas" panose="020B0609020204030204" pitchFamily="49" charset="0"/>
              </a:rPr>
              <a:t> (J = </a:t>
            </a:r>
            <a:r>
              <a:rPr lang="en-GB" dirty="0">
                <a:solidFill>
                  <a:srgbClr val="000000"/>
                </a:solidFill>
                <a:highlight>
                  <a:srgbClr val="FFFFFF"/>
                </a:highlight>
                <a:latin typeface="Consolas" panose="020B0609020204030204" pitchFamily="49" charset="0"/>
              </a:rPr>
              <a:t>0</a:t>
            </a:r>
            <a:r>
              <a:rPr lang="en-GB" sz="1800" b="0" dirty="0">
                <a:solidFill>
                  <a:srgbClr val="000000"/>
                </a:solidFill>
                <a:effectLst/>
                <a:highlight>
                  <a:srgbClr val="FFFFFF"/>
                </a:highlight>
                <a:latin typeface="Consolas" panose="020B0609020204030204" pitchFamily="49" charset="0"/>
              </a:rPr>
              <a:t> to LENGTH-2)</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if</a:t>
            </a:r>
            <a:r>
              <a:rPr lang="en-GB" sz="1800" b="0" dirty="0">
                <a:solidFill>
                  <a:srgbClr val="000000"/>
                </a:solidFill>
                <a:effectLst/>
                <a:highlight>
                  <a:srgbClr val="FFFFFF"/>
                </a:highlight>
                <a:latin typeface="Consolas" panose="020B0609020204030204" pitchFamily="49" charset="0"/>
              </a:rPr>
              <a:t> (A[I] &gt; A[J])</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err="1">
                <a:solidFill>
                  <a:srgbClr val="000000"/>
                </a:solidFill>
                <a:effectLst/>
                <a:highlight>
                  <a:srgbClr val="FFFFFF"/>
                </a:highlight>
                <a:latin typeface="Consolas" panose="020B0609020204030204" pitchFamily="49" charset="0"/>
              </a:rPr>
              <a:t>doSwap</a:t>
            </a:r>
            <a:r>
              <a:rPr lang="en-GB" sz="1800" b="0" dirty="0">
                <a:solidFill>
                  <a:srgbClr val="000000"/>
                </a:solidFill>
                <a:effectLst/>
                <a:highlight>
                  <a:srgbClr val="FFFFFF"/>
                </a:highlight>
                <a:latin typeface="Consolas" panose="020B0609020204030204" pitchFamily="49" charset="0"/>
              </a:rPr>
              <a:t>(</a:t>
            </a:r>
            <a:r>
              <a:rPr lang="en-GB" sz="1800" dirty="0">
                <a:solidFill>
                  <a:srgbClr val="000000"/>
                </a:solidFill>
                <a:highlight>
                  <a:srgbClr val="FFFFFF"/>
                </a:highlight>
                <a:latin typeface="Consolas" panose="020B0609020204030204" pitchFamily="49" charset="0"/>
              </a:rPr>
              <a:t>I</a:t>
            </a:r>
            <a:r>
              <a:rPr lang="en-GB" sz="1800" b="0" dirty="0">
                <a:solidFill>
                  <a:srgbClr val="000000"/>
                </a:solidFill>
                <a:effectLst/>
                <a:highlight>
                  <a:srgbClr val="FFFFFF"/>
                </a:highlight>
                <a:latin typeface="Consolas" panose="020B0609020204030204" pitchFamily="49" charset="0"/>
              </a:rPr>
              <a:t>,</a:t>
            </a:r>
            <a:r>
              <a:rPr lang="en-GB" sz="1800" dirty="0">
                <a:solidFill>
                  <a:srgbClr val="000000"/>
                </a:solidFill>
                <a:highlight>
                  <a:srgbClr val="FFFFFF"/>
                </a:highlight>
                <a:latin typeface="Consolas" panose="020B0609020204030204" pitchFamily="49" charset="0"/>
              </a:rPr>
              <a:t>J</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p>
          <a:p>
            <a:r>
              <a:rPr lang="en-GB" sz="1800" b="0" dirty="0">
                <a:solidFill>
                  <a:srgbClr val="000000"/>
                </a:solidFill>
                <a:effectLst/>
                <a:highlight>
                  <a:srgbClr val="FFFFFF"/>
                </a:highlight>
                <a:latin typeface="Consolas" panose="020B0609020204030204" pitchFamily="49" charset="0"/>
              </a:rPr>
              <a:t>        }</a:t>
            </a:r>
          </a:p>
          <a:p>
            <a:r>
              <a:rPr lang="en-GB" sz="1800" b="0" dirty="0">
                <a:solidFill>
                  <a:srgbClr val="000000"/>
                </a:solidFill>
                <a:effectLst/>
                <a:highlight>
                  <a:srgbClr val="FFFFFF"/>
                </a:highlight>
                <a:latin typeface="Consolas" panose="020B0609020204030204" pitchFamily="49" charset="0"/>
              </a:rPr>
              <a:t>    }</a:t>
            </a:r>
          </a:p>
        </p:txBody>
      </p:sp>
      <p:sp>
        <p:nvSpPr>
          <p:cNvPr id="6" name="TextBox 5">
            <a:extLst>
              <a:ext uri="{FF2B5EF4-FFF2-40B4-BE49-F238E27FC236}">
                <a16:creationId xmlns:a16="http://schemas.microsoft.com/office/drawing/2014/main" id="{164E5D31-0C39-D12F-4848-750975A877F7}"/>
              </a:ext>
            </a:extLst>
          </p:cNvPr>
          <p:cNvSpPr txBox="1"/>
          <p:nvPr/>
        </p:nvSpPr>
        <p:spPr>
          <a:xfrm>
            <a:off x="838200" y="1674674"/>
            <a:ext cx="3941838" cy="2677656"/>
          </a:xfrm>
          <a:prstGeom prst="rect">
            <a:avLst/>
          </a:prstGeom>
          <a:solidFill>
            <a:schemeClr val="bg1"/>
          </a:solidFill>
        </p:spPr>
        <p:txBody>
          <a:bodyPr wrap="squar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Natural/human language</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While job hunting and waiting for opportunities, spend your time building knowledge that can improve your CV and your interview performance. </a:t>
            </a:r>
            <a:endParaRPr lang="en-GB" sz="2400" dirty="0">
              <a:latin typeface="Calibri" panose="020F0502020204030204" pitchFamily="34" charset="0"/>
              <a:ea typeface="Calibri" panose="020F0502020204030204" pitchFamily="34" charset="0"/>
              <a:cs typeface="Calibri" panose="020F0502020204030204" pitchFamily="34" charset="0"/>
            </a:endParaRPr>
          </a:p>
        </p:txBody>
      </p:sp>
      <p:grpSp>
        <p:nvGrpSpPr>
          <p:cNvPr id="32" name="Group 31">
            <a:extLst>
              <a:ext uri="{FF2B5EF4-FFF2-40B4-BE49-F238E27FC236}">
                <a16:creationId xmlns:a16="http://schemas.microsoft.com/office/drawing/2014/main" id="{8BBE3805-6F56-7C23-95D9-1B9BBB79EA68}"/>
              </a:ext>
            </a:extLst>
          </p:cNvPr>
          <p:cNvGrpSpPr/>
          <p:nvPr/>
        </p:nvGrpSpPr>
        <p:grpSpPr>
          <a:xfrm>
            <a:off x="2043361" y="1424972"/>
            <a:ext cx="9686321" cy="5067903"/>
            <a:chOff x="1943704" y="1424972"/>
            <a:chExt cx="9686321" cy="5067903"/>
          </a:xfrm>
        </p:grpSpPr>
        <p:grpSp>
          <p:nvGrpSpPr>
            <p:cNvPr id="61" name="Group 60">
              <a:extLst>
                <a:ext uri="{FF2B5EF4-FFF2-40B4-BE49-F238E27FC236}">
                  <a16:creationId xmlns:a16="http://schemas.microsoft.com/office/drawing/2014/main" id="{FC27F17D-06DA-5856-EF8E-44C74EF5675D}"/>
                </a:ext>
              </a:extLst>
            </p:cNvPr>
            <p:cNvGrpSpPr/>
            <p:nvPr/>
          </p:nvGrpSpPr>
          <p:grpSpPr>
            <a:xfrm>
              <a:off x="1943704" y="1424972"/>
              <a:ext cx="9024335" cy="5067903"/>
              <a:chOff x="2195285" y="1354667"/>
              <a:chExt cx="9024335" cy="5067903"/>
            </a:xfrm>
          </p:grpSpPr>
          <p:sp>
            <p:nvSpPr>
              <p:cNvPr id="7" name="Flowchart: Terminator 6">
                <a:extLst>
                  <a:ext uri="{FF2B5EF4-FFF2-40B4-BE49-F238E27FC236}">
                    <a16:creationId xmlns:a16="http://schemas.microsoft.com/office/drawing/2014/main" id="{0239DFBD-6A55-F2F3-0A74-CF1AB50D1E9A}"/>
                  </a:ext>
                </a:extLst>
              </p:cNvPr>
              <p:cNvSpPr/>
              <p:nvPr/>
            </p:nvSpPr>
            <p:spPr>
              <a:xfrm>
                <a:off x="2195285" y="5539616"/>
                <a:ext cx="1461105" cy="68701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t>Flowchart</a:t>
                </a:r>
                <a:endParaRPr lang="en-GB" b="1" u="sng" dirty="0"/>
              </a:p>
            </p:txBody>
          </p:sp>
          <p:sp>
            <p:nvSpPr>
              <p:cNvPr id="9" name="Flowchart: Decision 8">
                <a:extLst>
                  <a:ext uri="{FF2B5EF4-FFF2-40B4-BE49-F238E27FC236}">
                    <a16:creationId xmlns:a16="http://schemas.microsoft.com/office/drawing/2014/main" id="{1CF1BE66-D61B-A3A9-26AC-A6F907D35C59}"/>
                  </a:ext>
                </a:extLst>
              </p:cNvPr>
              <p:cNvSpPr/>
              <p:nvPr/>
            </p:nvSpPr>
            <p:spPr>
              <a:xfrm>
                <a:off x="6093581" y="5324323"/>
                <a:ext cx="2114247" cy="109824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Alarm ringing?</a:t>
                </a:r>
                <a:endParaRPr lang="en-GB" dirty="0"/>
              </a:p>
            </p:txBody>
          </p:sp>
          <p:sp>
            <p:nvSpPr>
              <p:cNvPr id="11" name="Flowchart: Connector 10">
                <a:extLst>
                  <a:ext uri="{FF2B5EF4-FFF2-40B4-BE49-F238E27FC236}">
                    <a16:creationId xmlns:a16="http://schemas.microsoft.com/office/drawing/2014/main" id="{7C465D4D-B061-52C3-210D-33D675054F5D}"/>
                  </a:ext>
                </a:extLst>
              </p:cNvPr>
              <p:cNvSpPr/>
              <p:nvPr/>
            </p:nvSpPr>
            <p:spPr>
              <a:xfrm>
                <a:off x="5591023" y="1354667"/>
                <a:ext cx="280610" cy="26125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218341B1-CABF-0EDC-0C8C-79F7270E45B1}"/>
                  </a:ext>
                </a:extLst>
              </p:cNvPr>
              <p:cNvCxnSpPr>
                <a:cxnSpLocks/>
                <a:stCxn id="7" idx="3"/>
                <a:endCxn id="3" idx="1"/>
              </p:cNvCxnSpPr>
              <p:nvPr/>
            </p:nvCxnSpPr>
            <p:spPr>
              <a:xfrm flipV="1">
                <a:off x="3656390" y="5873447"/>
                <a:ext cx="729041" cy="967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E97C1D2-389A-E614-074B-1B2DB1617086}"/>
                  </a:ext>
                </a:extLst>
              </p:cNvPr>
              <p:cNvCxnSpPr>
                <a:cxnSpLocks/>
                <a:stCxn id="3" idx="3"/>
                <a:endCxn id="9" idx="1"/>
              </p:cNvCxnSpPr>
              <p:nvPr/>
            </p:nvCxnSpPr>
            <p:spPr>
              <a:xfrm>
                <a:off x="5709406" y="5873447"/>
                <a:ext cx="384175"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99A35E4-51DD-F783-87AB-1F6BE3FD8C25}"/>
                  </a:ext>
                </a:extLst>
              </p:cNvPr>
              <p:cNvCxnSpPr>
                <a:cxnSpLocks/>
                <a:stCxn id="9" idx="3"/>
                <a:endCxn id="4" idx="1"/>
              </p:cNvCxnSpPr>
              <p:nvPr/>
            </p:nvCxnSpPr>
            <p:spPr>
              <a:xfrm flipV="1">
                <a:off x="8207828" y="5873295"/>
                <a:ext cx="2349803" cy="152"/>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3" name="Connector: Elbow 22">
                <a:extLst>
                  <a:ext uri="{FF2B5EF4-FFF2-40B4-BE49-F238E27FC236}">
                    <a16:creationId xmlns:a16="http://schemas.microsoft.com/office/drawing/2014/main" id="{A3355C88-D435-2EAE-9D5A-B88CE977D5A8}"/>
                  </a:ext>
                </a:extLst>
              </p:cNvPr>
              <p:cNvCxnSpPr>
                <a:stCxn id="9" idx="0"/>
                <a:endCxn id="11" idx="4"/>
              </p:cNvCxnSpPr>
              <p:nvPr/>
            </p:nvCxnSpPr>
            <p:spPr>
              <a:xfrm rot="16200000" flipV="1">
                <a:off x="4586818" y="2760435"/>
                <a:ext cx="3708399" cy="1419377"/>
              </a:xfrm>
              <a:prstGeom prst="bentConnector3">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6D185B7A-2B5D-0319-CC99-F524ED3CDE09}"/>
                  </a:ext>
                </a:extLst>
              </p:cNvPr>
              <p:cNvCxnSpPr>
                <a:cxnSpLocks/>
                <a:stCxn id="4" idx="0"/>
                <a:endCxn id="11" idx="6"/>
              </p:cNvCxnSpPr>
              <p:nvPr/>
            </p:nvCxnSpPr>
            <p:spPr>
              <a:xfrm rot="16200000" flipV="1">
                <a:off x="6589752" y="767178"/>
                <a:ext cx="3911749" cy="5347986"/>
              </a:xfrm>
              <a:prstGeom prst="bentConnector2">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31" name="Connector: Elbow 30">
                <a:extLst>
                  <a:ext uri="{FF2B5EF4-FFF2-40B4-BE49-F238E27FC236}">
                    <a16:creationId xmlns:a16="http://schemas.microsoft.com/office/drawing/2014/main" id="{EC1C4854-736C-80B0-67B3-4518B11E43B6}"/>
                  </a:ext>
                </a:extLst>
              </p:cNvPr>
              <p:cNvCxnSpPr>
                <a:cxnSpLocks/>
                <a:stCxn id="11" idx="2"/>
                <a:endCxn id="3" idx="0"/>
              </p:cNvCxnSpPr>
              <p:nvPr/>
            </p:nvCxnSpPr>
            <p:spPr>
              <a:xfrm rot="10800000" flipV="1">
                <a:off x="5047419" y="1485295"/>
                <a:ext cx="543604" cy="3911901"/>
              </a:xfrm>
              <a:prstGeom prst="bentConnector2">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A5690BB8-2021-1DEE-5DA2-08E9FEB091F9}"/>
                  </a:ext>
                </a:extLst>
              </p:cNvPr>
              <p:cNvSpPr txBox="1"/>
              <p:nvPr/>
            </p:nvSpPr>
            <p:spPr>
              <a:xfrm>
                <a:off x="8120359" y="5845201"/>
                <a:ext cx="539831" cy="369332"/>
              </a:xfrm>
              <a:prstGeom prst="rect">
                <a:avLst/>
              </a:prstGeom>
              <a:noFill/>
            </p:spPr>
            <p:txBody>
              <a:bodyPr wrap="square" rtlCol="0">
                <a:spAutoFit/>
              </a:bodyPr>
              <a:lstStyle/>
              <a:p>
                <a:r>
                  <a:rPr lang="en-US" dirty="0">
                    <a:solidFill>
                      <a:schemeClr val="accent1"/>
                    </a:solidFill>
                  </a:rPr>
                  <a:t>Yes</a:t>
                </a:r>
                <a:endParaRPr lang="en-GB" dirty="0">
                  <a:solidFill>
                    <a:schemeClr val="accent1"/>
                  </a:solidFill>
                </a:endParaRPr>
              </a:p>
            </p:txBody>
          </p:sp>
          <p:sp>
            <p:nvSpPr>
              <p:cNvPr id="59" name="TextBox 58">
                <a:extLst>
                  <a:ext uri="{FF2B5EF4-FFF2-40B4-BE49-F238E27FC236}">
                    <a16:creationId xmlns:a16="http://schemas.microsoft.com/office/drawing/2014/main" id="{70A58AC3-D64C-5686-CFA6-7E2FAEDD14BF}"/>
                  </a:ext>
                </a:extLst>
              </p:cNvPr>
              <p:cNvSpPr txBox="1"/>
              <p:nvPr/>
            </p:nvSpPr>
            <p:spPr>
              <a:xfrm>
                <a:off x="6721324" y="4995723"/>
                <a:ext cx="530597" cy="369332"/>
              </a:xfrm>
              <a:prstGeom prst="rect">
                <a:avLst/>
              </a:prstGeom>
              <a:noFill/>
            </p:spPr>
            <p:txBody>
              <a:bodyPr wrap="square" rtlCol="0">
                <a:spAutoFit/>
              </a:bodyPr>
              <a:lstStyle/>
              <a:p>
                <a:r>
                  <a:rPr lang="en-US" dirty="0">
                    <a:solidFill>
                      <a:schemeClr val="accent1"/>
                    </a:solidFill>
                  </a:rPr>
                  <a:t>No</a:t>
                </a:r>
                <a:endParaRPr lang="en-GB" dirty="0">
                  <a:solidFill>
                    <a:schemeClr val="accent1"/>
                  </a:solidFill>
                </a:endParaRPr>
              </a:p>
            </p:txBody>
          </p:sp>
        </p:grpSp>
        <p:sp>
          <p:nvSpPr>
            <p:cNvPr id="3" name="Flowchart: Process 2">
              <a:extLst>
                <a:ext uri="{FF2B5EF4-FFF2-40B4-BE49-F238E27FC236}">
                  <a16:creationId xmlns:a16="http://schemas.microsoft.com/office/drawing/2014/main" id="{B005D7C3-AFE1-982E-A313-585D81D06D9D}"/>
                </a:ext>
              </a:extLst>
            </p:cNvPr>
            <p:cNvSpPr/>
            <p:nvPr/>
          </p:nvSpPr>
          <p:spPr>
            <a:xfrm>
              <a:off x="4133850" y="5467502"/>
              <a:ext cx="1323975" cy="9525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Sleep</a:t>
              </a:r>
            </a:p>
          </p:txBody>
        </p:sp>
        <p:sp>
          <p:nvSpPr>
            <p:cNvPr id="4" name="Flowchart: Process 3">
              <a:extLst>
                <a:ext uri="{FF2B5EF4-FFF2-40B4-BE49-F238E27FC236}">
                  <a16:creationId xmlns:a16="http://schemas.microsoft.com/office/drawing/2014/main" id="{586BF731-3808-FF72-8939-AE2BDB640D5C}"/>
                </a:ext>
              </a:extLst>
            </p:cNvPr>
            <p:cNvSpPr/>
            <p:nvPr/>
          </p:nvSpPr>
          <p:spPr>
            <a:xfrm>
              <a:off x="10306050" y="5467350"/>
              <a:ext cx="1323975" cy="9525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Press snooze</a:t>
              </a:r>
            </a:p>
          </p:txBody>
        </p:sp>
      </p:grpSp>
    </p:spTree>
    <p:extLst>
      <p:ext uri="{BB962C8B-B14F-4D97-AF65-F5344CB8AC3E}">
        <p14:creationId xmlns:p14="http://schemas.microsoft.com/office/powerpoint/2010/main" val="104809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But use language precisely</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6177038" cy="4351338"/>
          </a:xfrm>
        </p:spPr>
        <p:txBody>
          <a:bodyPr>
            <a:normAutofit lnSpcReduction="10000"/>
          </a:bodyPr>
          <a:lstStyle/>
          <a:p>
            <a:r>
              <a:rPr lang="en-GB" dirty="0"/>
              <a:t>Algorithms are typically written in an </a:t>
            </a:r>
            <a:r>
              <a:rPr lang="en-GB" b="1" dirty="0"/>
              <a:t>imperative</a:t>
            </a:r>
            <a:r>
              <a:rPr lang="en-GB" dirty="0"/>
              <a:t> style:</a:t>
            </a:r>
          </a:p>
          <a:p>
            <a:pPr lvl="1"/>
            <a:r>
              <a:rPr lang="en-GB" dirty="0"/>
              <a:t>“Doing” words – verbs</a:t>
            </a:r>
          </a:p>
          <a:p>
            <a:r>
              <a:rPr lang="en-GB" dirty="0"/>
              <a:t>Objects involved should be reasonably precisely understood, </a:t>
            </a:r>
            <a:r>
              <a:rPr lang="en-GB" dirty="0" err="1"/>
              <a:t>e.g</a:t>
            </a:r>
            <a:endParaRPr lang="en-GB" dirty="0"/>
          </a:p>
          <a:p>
            <a:pPr lvl="1"/>
            <a:r>
              <a:rPr lang="en-GB" dirty="0"/>
              <a:t>Positive integers</a:t>
            </a:r>
          </a:p>
          <a:p>
            <a:pPr lvl="1"/>
            <a:r>
              <a:rPr lang="en-GB" dirty="0"/>
              <a:t>Array</a:t>
            </a:r>
          </a:p>
          <a:p>
            <a:pPr lvl="1"/>
            <a:r>
              <a:rPr lang="en-GB" dirty="0"/>
              <a:t>Month</a:t>
            </a:r>
          </a:p>
          <a:p>
            <a:r>
              <a:rPr lang="en-GB" dirty="0"/>
              <a:t>Observables and State</a:t>
            </a:r>
          </a:p>
          <a:p>
            <a:pPr lvl="1"/>
            <a:r>
              <a:rPr lang="en-GB" dirty="0"/>
              <a:t>Things that happen</a:t>
            </a:r>
          </a:p>
          <a:p>
            <a:pPr lvl="1"/>
            <a:r>
              <a:rPr lang="en-GB" dirty="0"/>
              <a:t>Things that are</a:t>
            </a:r>
          </a:p>
          <a:p>
            <a:pPr lvl="1"/>
            <a:endParaRPr lang="en-GB" dirty="0"/>
          </a:p>
        </p:txBody>
      </p:sp>
      <p:sp>
        <p:nvSpPr>
          <p:cNvPr id="4" name="TextBox 3">
            <a:extLst>
              <a:ext uri="{FF2B5EF4-FFF2-40B4-BE49-F238E27FC236}">
                <a16:creationId xmlns:a16="http://schemas.microsoft.com/office/drawing/2014/main" id="{FF3B4EEC-C916-E73B-ECC4-1466340CB635}"/>
              </a:ext>
            </a:extLst>
          </p:cNvPr>
          <p:cNvSpPr txBox="1"/>
          <p:nvPr/>
        </p:nvSpPr>
        <p:spPr>
          <a:xfrm>
            <a:off x="7474857" y="1422400"/>
            <a:ext cx="4180115" cy="4555093"/>
          </a:xfrm>
          <a:custGeom>
            <a:avLst/>
            <a:gdLst>
              <a:gd name="connsiteX0" fmla="*/ 0 w 4180115"/>
              <a:gd name="connsiteY0" fmla="*/ 0 h 4555093"/>
              <a:gd name="connsiteX1" fmla="*/ 555358 w 4180115"/>
              <a:gd name="connsiteY1" fmla="*/ 0 h 4555093"/>
              <a:gd name="connsiteX2" fmla="*/ 1027114 w 4180115"/>
              <a:gd name="connsiteY2" fmla="*/ 0 h 4555093"/>
              <a:gd name="connsiteX3" fmla="*/ 1707876 w 4180115"/>
              <a:gd name="connsiteY3" fmla="*/ 0 h 4555093"/>
              <a:gd name="connsiteX4" fmla="*/ 2263234 w 4180115"/>
              <a:gd name="connsiteY4" fmla="*/ 0 h 4555093"/>
              <a:gd name="connsiteX5" fmla="*/ 2818592 w 4180115"/>
              <a:gd name="connsiteY5" fmla="*/ 0 h 4555093"/>
              <a:gd name="connsiteX6" fmla="*/ 3499353 w 4180115"/>
              <a:gd name="connsiteY6" fmla="*/ 0 h 4555093"/>
              <a:gd name="connsiteX7" fmla="*/ 4180115 w 4180115"/>
              <a:gd name="connsiteY7" fmla="*/ 0 h 4555093"/>
              <a:gd name="connsiteX8" fmla="*/ 4180115 w 4180115"/>
              <a:gd name="connsiteY8" fmla="*/ 660488 h 4555093"/>
              <a:gd name="connsiteX9" fmla="*/ 4180115 w 4180115"/>
              <a:gd name="connsiteY9" fmla="*/ 1138773 h 4555093"/>
              <a:gd name="connsiteX10" fmla="*/ 4180115 w 4180115"/>
              <a:gd name="connsiteY10" fmla="*/ 1617058 h 4555093"/>
              <a:gd name="connsiteX11" fmla="*/ 4180115 w 4180115"/>
              <a:gd name="connsiteY11" fmla="*/ 2186445 h 4555093"/>
              <a:gd name="connsiteX12" fmla="*/ 4180115 w 4180115"/>
              <a:gd name="connsiteY12" fmla="*/ 2801382 h 4555093"/>
              <a:gd name="connsiteX13" fmla="*/ 4180115 w 4180115"/>
              <a:gd name="connsiteY13" fmla="*/ 3234116 h 4555093"/>
              <a:gd name="connsiteX14" fmla="*/ 4180115 w 4180115"/>
              <a:gd name="connsiteY14" fmla="*/ 3803503 h 4555093"/>
              <a:gd name="connsiteX15" fmla="*/ 4180115 w 4180115"/>
              <a:gd name="connsiteY15" fmla="*/ 4555093 h 4555093"/>
              <a:gd name="connsiteX16" fmla="*/ 3582956 w 4180115"/>
              <a:gd name="connsiteY16" fmla="*/ 4555093 h 4555093"/>
              <a:gd name="connsiteX17" fmla="*/ 2902194 w 4180115"/>
              <a:gd name="connsiteY17" fmla="*/ 4555093 h 4555093"/>
              <a:gd name="connsiteX18" fmla="*/ 2305035 w 4180115"/>
              <a:gd name="connsiteY18" fmla="*/ 4555093 h 4555093"/>
              <a:gd name="connsiteX19" fmla="*/ 1833279 w 4180115"/>
              <a:gd name="connsiteY19" fmla="*/ 4555093 h 4555093"/>
              <a:gd name="connsiteX20" fmla="*/ 1319722 w 4180115"/>
              <a:gd name="connsiteY20" fmla="*/ 4555093 h 4555093"/>
              <a:gd name="connsiteX21" fmla="*/ 638960 w 4180115"/>
              <a:gd name="connsiteY21" fmla="*/ 4555093 h 4555093"/>
              <a:gd name="connsiteX22" fmla="*/ 0 w 4180115"/>
              <a:gd name="connsiteY22" fmla="*/ 4555093 h 4555093"/>
              <a:gd name="connsiteX23" fmla="*/ 0 w 4180115"/>
              <a:gd name="connsiteY23" fmla="*/ 4076808 h 4555093"/>
              <a:gd name="connsiteX24" fmla="*/ 0 w 4180115"/>
              <a:gd name="connsiteY24" fmla="*/ 3552973 h 4555093"/>
              <a:gd name="connsiteX25" fmla="*/ 0 w 4180115"/>
              <a:gd name="connsiteY25" fmla="*/ 3120239 h 4555093"/>
              <a:gd name="connsiteX26" fmla="*/ 0 w 4180115"/>
              <a:gd name="connsiteY26" fmla="*/ 2687505 h 4555093"/>
              <a:gd name="connsiteX27" fmla="*/ 0 w 4180115"/>
              <a:gd name="connsiteY27" fmla="*/ 2072567 h 4555093"/>
              <a:gd name="connsiteX28" fmla="*/ 0 w 4180115"/>
              <a:gd name="connsiteY28" fmla="*/ 1594283 h 4555093"/>
              <a:gd name="connsiteX29" fmla="*/ 0 w 4180115"/>
              <a:gd name="connsiteY29" fmla="*/ 933794 h 4555093"/>
              <a:gd name="connsiteX30" fmla="*/ 0 w 4180115"/>
              <a:gd name="connsiteY30" fmla="*/ 0 h 455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80115" h="4555093" extrusionOk="0">
                <a:moveTo>
                  <a:pt x="0" y="0"/>
                </a:moveTo>
                <a:cubicBezTo>
                  <a:pt x="129409" y="-4738"/>
                  <a:pt x="356302" y="22177"/>
                  <a:pt x="555358" y="0"/>
                </a:cubicBezTo>
                <a:cubicBezTo>
                  <a:pt x="754414" y="-22177"/>
                  <a:pt x="862054" y="10349"/>
                  <a:pt x="1027114" y="0"/>
                </a:cubicBezTo>
                <a:cubicBezTo>
                  <a:pt x="1192174" y="-10349"/>
                  <a:pt x="1382043" y="27557"/>
                  <a:pt x="1707876" y="0"/>
                </a:cubicBezTo>
                <a:cubicBezTo>
                  <a:pt x="2033709" y="-27557"/>
                  <a:pt x="2003973" y="26939"/>
                  <a:pt x="2263234" y="0"/>
                </a:cubicBezTo>
                <a:cubicBezTo>
                  <a:pt x="2522495" y="-26939"/>
                  <a:pt x="2608941" y="26403"/>
                  <a:pt x="2818592" y="0"/>
                </a:cubicBezTo>
                <a:cubicBezTo>
                  <a:pt x="3028243" y="-26403"/>
                  <a:pt x="3237878" y="65047"/>
                  <a:pt x="3499353" y="0"/>
                </a:cubicBezTo>
                <a:cubicBezTo>
                  <a:pt x="3760828" y="-65047"/>
                  <a:pt x="3971577" y="13769"/>
                  <a:pt x="4180115" y="0"/>
                </a:cubicBezTo>
                <a:cubicBezTo>
                  <a:pt x="4232666" y="207257"/>
                  <a:pt x="4168149" y="417409"/>
                  <a:pt x="4180115" y="660488"/>
                </a:cubicBezTo>
                <a:cubicBezTo>
                  <a:pt x="4192081" y="903567"/>
                  <a:pt x="4146106" y="1004024"/>
                  <a:pt x="4180115" y="1138773"/>
                </a:cubicBezTo>
                <a:cubicBezTo>
                  <a:pt x="4214124" y="1273523"/>
                  <a:pt x="4145368" y="1408990"/>
                  <a:pt x="4180115" y="1617058"/>
                </a:cubicBezTo>
                <a:cubicBezTo>
                  <a:pt x="4214862" y="1825127"/>
                  <a:pt x="4146940" y="1954966"/>
                  <a:pt x="4180115" y="2186445"/>
                </a:cubicBezTo>
                <a:cubicBezTo>
                  <a:pt x="4213290" y="2417924"/>
                  <a:pt x="4152812" y="2638977"/>
                  <a:pt x="4180115" y="2801382"/>
                </a:cubicBezTo>
                <a:cubicBezTo>
                  <a:pt x="4207418" y="2963787"/>
                  <a:pt x="4141010" y="3092819"/>
                  <a:pt x="4180115" y="3234116"/>
                </a:cubicBezTo>
                <a:cubicBezTo>
                  <a:pt x="4219220" y="3375413"/>
                  <a:pt x="4160873" y="3528199"/>
                  <a:pt x="4180115" y="3803503"/>
                </a:cubicBezTo>
                <a:cubicBezTo>
                  <a:pt x="4199357" y="4078807"/>
                  <a:pt x="4175668" y="4259481"/>
                  <a:pt x="4180115" y="4555093"/>
                </a:cubicBezTo>
                <a:cubicBezTo>
                  <a:pt x="3917862" y="4597181"/>
                  <a:pt x="3855640" y="4529583"/>
                  <a:pt x="3582956" y="4555093"/>
                </a:cubicBezTo>
                <a:cubicBezTo>
                  <a:pt x="3310272" y="4580603"/>
                  <a:pt x="3063469" y="4505764"/>
                  <a:pt x="2902194" y="4555093"/>
                </a:cubicBezTo>
                <a:cubicBezTo>
                  <a:pt x="2740919" y="4604422"/>
                  <a:pt x="2436380" y="4493948"/>
                  <a:pt x="2305035" y="4555093"/>
                </a:cubicBezTo>
                <a:cubicBezTo>
                  <a:pt x="2173690" y="4616238"/>
                  <a:pt x="1931486" y="4531719"/>
                  <a:pt x="1833279" y="4555093"/>
                </a:cubicBezTo>
                <a:cubicBezTo>
                  <a:pt x="1735072" y="4578467"/>
                  <a:pt x="1488745" y="4547525"/>
                  <a:pt x="1319722" y="4555093"/>
                </a:cubicBezTo>
                <a:cubicBezTo>
                  <a:pt x="1150699" y="4562661"/>
                  <a:pt x="782174" y="4526557"/>
                  <a:pt x="638960" y="4555093"/>
                </a:cubicBezTo>
                <a:cubicBezTo>
                  <a:pt x="495746" y="4583629"/>
                  <a:pt x="134700" y="4482957"/>
                  <a:pt x="0" y="4555093"/>
                </a:cubicBezTo>
                <a:cubicBezTo>
                  <a:pt x="-20650" y="4356486"/>
                  <a:pt x="11938" y="4270797"/>
                  <a:pt x="0" y="4076808"/>
                </a:cubicBezTo>
                <a:cubicBezTo>
                  <a:pt x="-11938" y="3882819"/>
                  <a:pt x="5554" y="3763033"/>
                  <a:pt x="0" y="3552973"/>
                </a:cubicBezTo>
                <a:cubicBezTo>
                  <a:pt x="-5554" y="3342914"/>
                  <a:pt x="31199" y="3287506"/>
                  <a:pt x="0" y="3120239"/>
                </a:cubicBezTo>
                <a:cubicBezTo>
                  <a:pt x="-31199" y="2952972"/>
                  <a:pt x="30736" y="2782650"/>
                  <a:pt x="0" y="2687505"/>
                </a:cubicBezTo>
                <a:cubicBezTo>
                  <a:pt x="-30736" y="2592360"/>
                  <a:pt x="19950" y="2271209"/>
                  <a:pt x="0" y="2072567"/>
                </a:cubicBezTo>
                <a:cubicBezTo>
                  <a:pt x="-19950" y="1873925"/>
                  <a:pt x="53672" y="1748115"/>
                  <a:pt x="0" y="1594283"/>
                </a:cubicBezTo>
                <a:cubicBezTo>
                  <a:pt x="-53672" y="1440451"/>
                  <a:pt x="62070" y="1077350"/>
                  <a:pt x="0" y="933794"/>
                </a:cubicBezTo>
                <a:cubicBezTo>
                  <a:pt x="-62070" y="790238"/>
                  <a:pt x="58304" y="236664"/>
                  <a:pt x="0" y="0"/>
                </a:cubicBezTo>
                <a:close/>
              </a:path>
            </a:pathLst>
          </a:custGeom>
          <a:noFill/>
          <a:ln w="98425">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sz="2800" b="1" dirty="0"/>
              <a:t>For these workshops, this is not an algorithm</a:t>
            </a:r>
          </a:p>
          <a:p>
            <a:endParaRPr lang="en-US" dirty="0"/>
          </a:p>
          <a:p>
            <a:r>
              <a:rPr lang="en-US" dirty="0"/>
              <a:t>This is </a:t>
            </a:r>
            <a:r>
              <a:rPr lang="en-US" b="1" dirty="0"/>
              <a:t>declarative</a:t>
            </a:r>
          </a:p>
          <a:p>
            <a:endParaRPr lang="en-US" dirty="0"/>
          </a:p>
          <a:p>
            <a:r>
              <a:rPr lang="en-US" dirty="0">
                <a:latin typeface="Cascadia Mono" panose="020B0609020000020004" pitchFamily="49" charset="0"/>
                <a:cs typeface="Cascadia Mono" panose="020B0609020000020004" pitchFamily="49" charset="0"/>
              </a:rPr>
              <a:t>select CITY, count(*) from</a:t>
            </a:r>
          </a:p>
          <a:p>
            <a:r>
              <a:rPr lang="en-US" dirty="0">
                <a:latin typeface="Cascadia Mono" panose="020B0609020000020004" pitchFamily="49" charset="0"/>
                <a:cs typeface="Cascadia Mono" panose="020B0609020000020004" pitchFamily="49" charset="0"/>
              </a:rPr>
              <a:t>CUSTOMERS</a:t>
            </a:r>
          </a:p>
          <a:p>
            <a:r>
              <a:rPr lang="en-US" dirty="0">
                <a:latin typeface="Cascadia Mono" panose="020B0609020000020004" pitchFamily="49" charset="0"/>
                <a:cs typeface="Cascadia Mono" panose="020B0609020000020004" pitchFamily="49" charset="0"/>
              </a:rPr>
              <a:t>where STATUS = “NEW”</a:t>
            </a:r>
          </a:p>
          <a:p>
            <a:r>
              <a:rPr lang="en-US" dirty="0">
                <a:latin typeface="Cascadia Mono" panose="020B0609020000020004" pitchFamily="49" charset="0"/>
                <a:cs typeface="Cascadia Mono" panose="020B0609020000020004" pitchFamily="49" charset="0"/>
              </a:rPr>
              <a:t>group by CITY</a:t>
            </a:r>
          </a:p>
          <a:p>
            <a:r>
              <a:rPr lang="en-US" dirty="0">
                <a:latin typeface="Cascadia Mono" panose="020B0609020000020004" pitchFamily="49" charset="0"/>
                <a:cs typeface="Cascadia Mono" panose="020B0609020000020004" pitchFamily="49" charset="0"/>
              </a:rPr>
              <a:t>having count(*) &gt; 50</a:t>
            </a:r>
          </a:p>
          <a:p>
            <a:r>
              <a:rPr lang="en-US" dirty="0">
                <a:latin typeface="Cascadia Mono" panose="020B0609020000020004" pitchFamily="49" charset="0"/>
                <a:cs typeface="Cascadia Mono" panose="020B0609020000020004" pitchFamily="49" charset="0"/>
              </a:rPr>
              <a:t>order by CITY</a:t>
            </a:r>
          </a:p>
          <a:p>
            <a:endParaRPr lang="en-US" dirty="0">
              <a:latin typeface="Cascadia Mono" panose="020B0609020000020004" pitchFamily="49" charset="0"/>
              <a:cs typeface="Cascadia Mono" panose="020B0609020000020004" pitchFamily="49" charset="0"/>
            </a:endParaRPr>
          </a:p>
          <a:p>
            <a:r>
              <a:rPr lang="en-GB" dirty="0"/>
              <a:t>But under the hood, the computer will be running an algorithm. One of them will be a sorting algorithm.</a:t>
            </a:r>
          </a:p>
        </p:txBody>
      </p:sp>
    </p:spTree>
    <p:extLst>
      <p:ext uri="{BB962C8B-B14F-4D97-AF65-F5344CB8AC3E}">
        <p14:creationId xmlns:p14="http://schemas.microsoft.com/office/powerpoint/2010/main" val="53521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B1A2B-1757-3F19-A6FC-9DD3327B3DD4}"/>
              </a:ext>
            </a:extLst>
          </p:cNvPr>
          <p:cNvSpPr>
            <a:spLocks noGrp="1"/>
          </p:cNvSpPr>
          <p:nvPr>
            <p:ph type="title"/>
          </p:nvPr>
        </p:nvSpPr>
        <p:spPr>
          <a:xfrm>
            <a:off x="831850" y="1709738"/>
            <a:ext cx="10515600" cy="2002527"/>
          </a:xfrm>
        </p:spPr>
        <p:txBody>
          <a:bodyPr/>
          <a:lstStyle/>
          <a:p>
            <a:pPr algn="ctr"/>
            <a:r>
              <a:rPr lang="en-US" dirty="0"/>
              <a:t>Examples</a:t>
            </a:r>
            <a:endParaRPr lang="en-GB" dirty="0"/>
          </a:p>
        </p:txBody>
      </p:sp>
      <p:sp>
        <p:nvSpPr>
          <p:cNvPr id="5" name="Text Placeholder 4">
            <a:extLst>
              <a:ext uri="{FF2B5EF4-FFF2-40B4-BE49-F238E27FC236}">
                <a16:creationId xmlns:a16="http://schemas.microsoft.com/office/drawing/2014/main" id="{49C55DF1-D062-C87B-9624-40FE4315625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597505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TM02900769[[fn=Retrospect]]</Template>
  <TotalTime>3505</TotalTime>
  <Words>3368</Words>
  <Application>Microsoft Office PowerPoint</Application>
  <PresentationFormat>Widescreen</PresentationFormat>
  <Paragraphs>576</Paragraphs>
  <Slides>31</Slides>
  <Notes>27</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Aptos</vt:lpstr>
      <vt:lpstr>Aptos Display</vt:lpstr>
      <vt:lpstr>Arial</vt:lpstr>
      <vt:lpstr>Britannic Bold</vt:lpstr>
      <vt:lpstr>Calibri</vt:lpstr>
      <vt:lpstr>Cascadia Code</vt:lpstr>
      <vt:lpstr>Cascadia Mono</vt:lpstr>
      <vt:lpstr>Consolas</vt:lpstr>
      <vt:lpstr>Office Theme</vt:lpstr>
      <vt:lpstr>Algorithms</vt:lpstr>
      <vt:lpstr>A Bootcamper’s dream…</vt:lpstr>
      <vt:lpstr>…dream turns into nightmare…</vt:lpstr>
      <vt:lpstr>…a more constructive answer might be…</vt:lpstr>
      <vt:lpstr>…and it’s not just sorting algorithms</vt:lpstr>
      <vt:lpstr>What is an algorithm anyway?</vt:lpstr>
      <vt:lpstr>Use any language you like</vt:lpstr>
      <vt:lpstr>But use language precisely</vt:lpstr>
      <vt:lpstr>Examples</vt:lpstr>
      <vt:lpstr>A cooking recipe is an algorithm</vt:lpstr>
      <vt:lpstr>Airline seat pricing</vt:lpstr>
      <vt:lpstr>Traffic light control</vt:lpstr>
      <vt:lpstr>More examples:</vt:lpstr>
      <vt:lpstr>Bluetooth LE</vt:lpstr>
      <vt:lpstr>Algorithms are in nature</vt:lpstr>
      <vt:lpstr>Algorithms are in everyday life</vt:lpstr>
      <vt:lpstr>PowerPoint Presentation</vt:lpstr>
      <vt:lpstr>Universe of algorithms in programming</vt:lpstr>
      <vt:lpstr>First look at Sorting</vt:lpstr>
      <vt:lpstr>Insertion Sort</vt:lpstr>
      <vt:lpstr>Merge Sort 2</vt:lpstr>
      <vt:lpstr>Pseudocode: recursive function call</vt:lpstr>
      <vt:lpstr>Call structure: recursive function call</vt:lpstr>
      <vt:lpstr>Experiment</vt:lpstr>
      <vt:lpstr>Appreciating the art of sorting algorithms A look ahead to the next workshop</vt:lpstr>
      <vt:lpstr>Takeaways</vt:lpstr>
      <vt:lpstr>Homework Challenge Beat the Rock-Paper-Scissors Bot</vt:lpstr>
      <vt:lpstr>PowerPoint Presentation</vt:lpstr>
      <vt:lpstr>End of General Introduction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dc:title>
  <dc:creator>Wai T</dc:creator>
  <cp:lastModifiedBy>Wai T</cp:lastModifiedBy>
  <cp:revision>51</cp:revision>
  <dcterms:created xsi:type="dcterms:W3CDTF">2024-04-22T08:17:54Z</dcterms:created>
  <dcterms:modified xsi:type="dcterms:W3CDTF">2024-07-21T08:01:57Z</dcterms:modified>
</cp:coreProperties>
</file>